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legraf" charset="1" panose="00000500000000000000"/>
      <p:regular r:id="rId10"/>
    </p:embeddedFont>
    <p:embeddedFont>
      <p:font typeface="Telegraf Bold" charset="1" panose="00000800000000000000"/>
      <p:regular r:id="rId11"/>
    </p:embeddedFont>
    <p:embeddedFont>
      <p:font typeface="Libre Franklin Bold" charset="1" panose="00000800000000000000"/>
      <p:regular r:id="rId12"/>
    </p:embeddedFont>
    <p:embeddedFont>
      <p:font typeface="Libre Franklin Bold Bold" charset="1" panose="00000900000000000000"/>
      <p:regular r:id="rId13"/>
    </p:embeddedFont>
    <p:embeddedFont>
      <p:font typeface="Libre Franklin Bold Italics" charset="1" panose="00000800000000000000"/>
      <p:regular r:id="rId14"/>
    </p:embeddedFont>
    <p:embeddedFont>
      <p:font typeface="Libre Franklin Bold Bold Italics" charset="1" panose="00000900000000000000"/>
      <p:regular r:id="rId15"/>
    </p:embeddedFont>
    <p:embeddedFont>
      <p:font typeface="Libre Franklin Medium" charset="1" panose="00000600000000000000"/>
      <p:regular r:id="rId16"/>
    </p:embeddedFont>
    <p:embeddedFont>
      <p:font typeface="Libre Franklin Medium Bold" charset="1" panose="00000700000000000000"/>
      <p:regular r:id="rId17"/>
    </p:embeddedFont>
    <p:embeddedFont>
      <p:font typeface="Libre Franklin Medium Italics" charset="1" panose="00000600000000000000"/>
      <p:regular r:id="rId18"/>
    </p:embeddedFont>
    <p:embeddedFont>
      <p:font typeface="Libre Franklin Medium Bold Italics" charset="1" panose="00000700000000000000"/>
      <p:regular r:id="rId19"/>
    </p:embeddedFont>
    <p:embeddedFont>
      <p:font typeface="Libre Franklin Black" charset="1" panose="00000A00000000000000"/>
      <p:regular r:id="rId20"/>
    </p:embeddedFont>
    <p:embeddedFont>
      <p:font typeface="Libre Franklin Black Italics" charset="1" panose="00000A00000000000000"/>
      <p:regular r:id="rId21"/>
    </p:embeddedFont>
    <p:embeddedFont>
      <p:font typeface="Libre Franklin Light" charset="1" panose="00000400000000000000"/>
      <p:regular r:id="rId22"/>
    </p:embeddedFont>
    <p:embeddedFont>
      <p:font typeface="Libre Franklin Light Bold" charset="1" panose="00000500000000000000"/>
      <p:regular r:id="rId23"/>
    </p:embeddedFont>
    <p:embeddedFont>
      <p:font typeface="Libre Franklin Light Italics" charset="1" panose="00000400000000000000"/>
      <p:regular r:id="rId24"/>
    </p:embeddedFont>
    <p:embeddedFont>
      <p:font typeface="Libre Franklin Light Bold Italics" charset="1" panose="00000500000000000000"/>
      <p:regular r:id="rId25"/>
    </p:embeddedFont>
    <p:embeddedFont>
      <p:font typeface="Montserrat" charset="1" panose="00000500000000000000"/>
      <p:regular r:id="rId26"/>
    </p:embeddedFont>
    <p:embeddedFont>
      <p:font typeface="Montserrat Bold" charset="1" panose="00000600000000000000"/>
      <p:regular r:id="rId27"/>
    </p:embeddedFont>
    <p:embeddedFont>
      <p:font typeface="Montserrat Italics" charset="1" panose="00000500000000000000"/>
      <p:regular r:id="rId28"/>
    </p:embeddedFont>
    <p:embeddedFont>
      <p:font typeface="Montserrat Bold Italics" charset="1" panose="000006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8.pn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81755" y="-3935679"/>
            <a:ext cx="15192128" cy="1519212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9286" y="2506201"/>
            <a:ext cx="19283617" cy="14234816"/>
          </a:xfrm>
          <a:prstGeom prst="rect">
            <a:avLst/>
          </a:prstGeom>
        </p:spPr>
      </p:pic>
      <p:grpSp>
        <p:nvGrpSpPr>
          <p:cNvPr name="Group 4" id="4"/>
          <p:cNvGrpSpPr/>
          <p:nvPr/>
        </p:nvGrpSpPr>
        <p:grpSpPr>
          <a:xfrm rot="0">
            <a:off x="1028700" y="1028700"/>
            <a:ext cx="3827298" cy="698192"/>
            <a:chOff x="0" y="0"/>
            <a:chExt cx="5103064" cy="930923"/>
          </a:xfrm>
        </p:grpSpPr>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1068228" cy="924503"/>
            </a:xfrm>
            <a:prstGeom prst="rect">
              <a:avLst/>
            </a:prstGeom>
          </p:spPr>
        </p:pic>
        <p:sp>
          <p:nvSpPr>
            <p:cNvPr name="TextBox 6" id="6"/>
            <p:cNvSpPr txBox="true"/>
            <p:nvPr/>
          </p:nvSpPr>
          <p:spPr>
            <a:xfrm rot="0">
              <a:off x="1252980" y="-19050"/>
              <a:ext cx="3850083" cy="949973"/>
            </a:xfrm>
            <a:prstGeom prst="rect">
              <a:avLst/>
            </a:prstGeom>
          </p:spPr>
          <p:txBody>
            <a:bodyPr anchor="t" rtlCol="false" tIns="0" lIns="0" bIns="0" rIns="0">
              <a:spAutoFit/>
            </a:bodyPr>
            <a:lstStyle/>
            <a:p>
              <a:pPr>
                <a:lnSpc>
                  <a:spcPts val="2470"/>
                </a:lnSpc>
              </a:pPr>
            </a:p>
            <a:p>
              <a:pPr>
                <a:lnSpc>
                  <a:spcPts val="3250"/>
                </a:lnSpc>
              </a:pPr>
              <a:r>
                <a:rPr lang="en-US" sz="2499">
                  <a:solidFill>
                    <a:srgbClr val="000000"/>
                  </a:solidFill>
                  <a:latin typeface="Montserrat"/>
                </a:rPr>
                <a:t>Hakui Consulting</a:t>
              </a:r>
            </a:p>
          </p:txBody>
        </p:sp>
      </p:grpSp>
      <p:grpSp>
        <p:nvGrpSpPr>
          <p:cNvPr name="Group 7" id="7"/>
          <p:cNvGrpSpPr/>
          <p:nvPr/>
        </p:nvGrpSpPr>
        <p:grpSpPr>
          <a:xfrm rot="0">
            <a:off x="1028700" y="6775259"/>
            <a:ext cx="10750806" cy="2128026"/>
            <a:chOff x="0" y="0"/>
            <a:chExt cx="14334407" cy="2837368"/>
          </a:xfrm>
        </p:grpSpPr>
        <p:sp>
          <p:nvSpPr>
            <p:cNvPr name="TextBox 8" id="8"/>
            <p:cNvSpPr txBox="true"/>
            <p:nvPr/>
          </p:nvSpPr>
          <p:spPr>
            <a:xfrm rot="0">
              <a:off x="0" y="2029806"/>
              <a:ext cx="14334407" cy="807561"/>
            </a:xfrm>
            <a:prstGeom prst="rect">
              <a:avLst/>
            </a:prstGeom>
          </p:spPr>
          <p:txBody>
            <a:bodyPr anchor="t" rtlCol="false" tIns="0" lIns="0" bIns="0" rIns="0">
              <a:spAutoFit/>
            </a:bodyPr>
            <a:lstStyle/>
            <a:p>
              <a:pPr>
                <a:lnSpc>
                  <a:spcPts val="5040"/>
                </a:lnSpc>
                <a:spcBef>
                  <a:spcPct val="0"/>
                </a:spcBef>
              </a:pPr>
              <a:r>
                <a:rPr lang="en-US" sz="3600">
                  <a:solidFill>
                    <a:srgbClr val="071742"/>
                  </a:solidFill>
                  <a:latin typeface="Libre Franklin Light"/>
                </a:rPr>
                <a:t>Middle Eastern Video on Demand</a:t>
              </a:r>
            </a:p>
          </p:txBody>
        </p:sp>
        <p:sp>
          <p:nvSpPr>
            <p:cNvPr name="TextBox 9" id="9"/>
            <p:cNvSpPr txBox="true"/>
            <p:nvPr/>
          </p:nvSpPr>
          <p:spPr>
            <a:xfrm rot="0">
              <a:off x="0" y="-66675"/>
              <a:ext cx="14334407" cy="1732809"/>
            </a:xfrm>
            <a:prstGeom prst="rect">
              <a:avLst/>
            </a:prstGeom>
          </p:spPr>
          <p:txBody>
            <a:bodyPr anchor="t" rtlCol="false" tIns="0" lIns="0" bIns="0" rIns="0">
              <a:spAutoFit/>
            </a:bodyPr>
            <a:lstStyle/>
            <a:p>
              <a:pPr>
                <a:lnSpc>
                  <a:spcPts val="10660"/>
                </a:lnSpc>
              </a:pPr>
              <a:r>
                <a:rPr lang="en-US" sz="8199">
                  <a:solidFill>
                    <a:srgbClr val="071742"/>
                  </a:solidFill>
                  <a:latin typeface="Libre Franklin Black"/>
                </a:rPr>
                <a:t>Mevod's Strategy</a:t>
              </a:r>
            </a:p>
          </p:txBody>
        </p:sp>
      </p:grpSp>
      <p:sp>
        <p:nvSpPr>
          <p:cNvPr name="AutoShape 10" id="10"/>
          <p:cNvSpPr/>
          <p:nvPr/>
        </p:nvSpPr>
        <p:spPr>
          <a:xfrm rot="-5400000">
            <a:off x="16213799" y="7026504"/>
            <a:ext cx="9550" cy="2081452"/>
          </a:xfrm>
          <a:prstGeom prst="rect">
            <a:avLst/>
          </a:prstGeom>
          <a:solidFill>
            <a:srgbClr val="071742"/>
          </a:solidFill>
        </p:spPr>
      </p:sp>
      <p:sp>
        <p:nvSpPr>
          <p:cNvPr name="TextBox 11" id="11"/>
          <p:cNvSpPr txBox="true"/>
          <p:nvPr/>
        </p:nvSpPr>
        <p:spPr>
          <a:xfrm rot="0">
            <a:off x="15177848" y="6797276"/>
            <a:ext cx="2770505" cy="1053951"/>
          </a:xfrm>
          <a:prstGeom prst="rect">
            <a:avLst/>
          </a:prstGeom>
        </p:spPr>
        <p:txBody>
          <a:bodyPr anchor="t" rtlCol="false" tIns="0" lIns="0" bIns="0" rIns="0">
            <a:spAutoFit/>
          </a:bodyPr>
          <a:lstStyle/>
          <a:p>
            <a:pPr>
              <a:lnSpc>
                <a:spcPts val="2799"/>
              </a:lnSpc>
            </a:pPr>
            <a:r>
              <a:rPr lang="en-US" sz="1999">
                <a:solidFill>
                  <a:srgbClr val="071742"/>
                </a:solidFill>
                <a:latin typeface="Libre Franklin Bold Bold"/>
              </a:rPr>
              <a:t>Digital Marketing Analytics Fall 2021</a:t>
            </a:r>
          </a:p>
          <a:p>
            <a:pPr>
              <a:lnSpc>
                <a:spcPts val="2799"/>
              </a:lnSpc>
            </a:pPr>
            <a:r>
              <a:rPr lang="en-US" sz="1999">
                <a:solidFill>
                  <a:srgbClr val="071742"/>
                </a:solidFill>
                <a:latin typeface="Libre Franklin Bold Bold"/>
              </a:rPr>
              <a:t>Final Project</a:t>
            </a:r>
          </a:p>
        </p:txBody>
      </p:sp>
      <p:sp>
        <p:nvSpPr>
          <p:cNvPr name="TextBox 12" id="12"/>
          <p:cNvSpPr txBox="true"/>
          <p:nvPr/>
        </p:nvSpPr>
        <p:spPr>
          <a:xfrm rot="0">
            <a:off x="15177848" y="9075484"/>
            <a:ext cx="2081452" cy="327531"/>
          </a:xfrm>
          <a:prstGeom prst="rect">
            <a:avLst/>
          </a:prstGeom>
        </p:spPr>
        <p:txBody>
          <a:bodyPr anchor="t" rtlCol="false" tIns="0" lIns="0" bIns="0" rIns="0">
            <a:spAutoFit/>
          </a:bodyPr>
          <a:lstStyle/>
          <a:p>
            <a:pPr>
              <a:lnSpc>
                <a:spcPts val="2659"/>
              </a:lnSpc>
            </a:pPr>
            <a:r>
              <a:rPr lang="en-US" sz="1899">
                <a:solidFill>
                  <a:srgbClr val="071742"/>
                </a:solidFill>
                <a:latin typeface="Libre Franklin Light"/>
              </a:rPr>
              <a:t>2021.12.14</a:t>
            </a:r>
          </a:p>
        </p:txBody>
      </p:sp>
      <p:sp>
        <p:nvSpPr>
          <p:cNvPr name="TextBox 13" id="13"/>
          <p:cNvSpPr txBox="true"/>
          <p:nvPr/>
        </p:nvSpPr>
        <p:spPr>
          <a:xfrm rot="0">
            <a:off x="15177848" y="8238063"/>
            <a:ext cx="2081452" cy="665222"/>
          </a:xfrm>
          <a:prstGeom prst="rect">
            <a:avLst/>
          </a:prstGeom>
        </p:spPr>
        <p:txBody>
          <a:bodyPr anchor="t" rtlCol="false" tIns="0" lIns="0" bIns="0" rIns="0">
            <a:spAutoFit/>
          </a:bodyPr>
          <a:lstStyle/>
          <a:p>
            <a:pPr>
              <a:lnSpc>
                <a:spcPts val="2659"/>
              </a:lnSpc>
            </a:pPr>
            <a:r>
              <a:rPr lang="en-US" sz="1899">
                <a:solidFill>
                  <a:srgbClr val="071742"/>
                </a:solidFill>
                <a:latin typeface="Libre Franklin Light"/>
              </a:rPr>
              <a:t>Presented By</a:t>
            </a:r>
          </a:p>
          <a:p>
            <a:pPr>
              <a:lnSpc>
                <a:spcPts val="2659"/>
              </a:lnSpc>
            </a:pPr>
            <a:r>
              <a:rPr lang="en-US" sz="1899">
                <a:solidFill>
                  <a:srgbClr val="071742"/>
                </a:solidFill>
                <a:latin typeface="Libre Franklin Light"/>
              </a:rPr>
              <a:t>Xinran Xie</a:t>
            </a:r>
          </a:p>
        </p:txBody>
      </p:sp>
      <p:sp>
        <p:nvSpPr>
          <p:cNvPr name="TextBox 14" id="14"/>
          <p:cNvSpPr txBox="true"/>
          <p:nvPr/>
        </p:nvSpPr>
        <p:spPr>
          <a:xfrm rot="0">
            <a:off x="15177848" y="6249994"/>
            <a:ext cx="2770505" cy="342851"/>
          </a:xfrm>
          <a:prstGeom prst="rect">
            <a:avLst/>
          </a:prstGeom>
        </p:spPr>
        <p:txBody>
          <a:bodyPr anchor="t" rtlCol="false" tIns="0" lIns="0" bIns="0" rIns="0">
            <a:spAutoFit/>
          </a:bodyPr>
          <a:lstStyle/>
          <a:p>
            <a:pPr>
              <a:lnSpc>
                <a:spcPts val="2799"/>
              </a:lnSpc>
            </a:pPr>
            <a:r>
              <a:rPr lang="en-US" sz="1999" u="sng">
                <a:solidFill>
                  <a:srgbClr val="071742"/>
                </a:solidFill>
                <a:latin typeface="Libre Franklin Bold Bold"/>
              </a:rPr>
              <a:t>Github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782894" y="-2477189"/>
            <a:ext cx="12327374" cy="1232737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5024" y="2261354"/>
            <a:ext cx="11448140" cy="1144814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63199" y="1028700"/>
            <a:ext cx="495793" cy="429087"/>
          </a:xfrm>
          <a:prstGeom prst="rect">
            <a:avLst/>
          </a:prstGeom>
        </p:spPr>
      </p:pic>
      <p:grpSp>
        <p:nvGrpSpPr>
          <p:cNvPr name="Group 5" id="5"/>
          <p:cNvGrpSpPr/>
          <p:nvPr/>
        </p:nvGrpSpPr>
        <p:grpSpPr>
          <a:xfrm rot="0">
            <a:off x="17324493" y="9486218"/>
            <a:ext cx="369047" cy="141579"/>
            <a:chOff x="0" y="0"/>
            <a:chExt cx="1118932" cy="429260"/>
          </a:xfrm>
        </p:grpSpPr>
        <p:sp>
          <p:nvSpPr>
            <p:cNvPr name="Freeform 6" id="6"/>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sp>
        <p:nvSpPr>
          <p:cNvPr name="TextBox 7" id="7"/>
          <p:cNvSpPr txBox="true"/>
          <p:nvPr/>
        </p:nvSpPr>
        <p:spPr>
          <a:xfrm rot="0">
            <a:off x="2388602" y="3883343"/>
            <a:ext cx="7557979" cy="901025"/>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Marketing Mix</a:t>
            </a:r>
          </a:p>
        </p:txBody>
      </p:sp>
      <p:sp>
        <p:nvSpPr>
          <p:cNvPr name="TextBox 8" id="8"/>
          <p:cNvSpPr txBox="true"/>
          <p:nvPr/>
        </p:nvSpPr>
        <p:spPr>
          <a:xfrm rot="0">
            <a:off x="2388602" y="4933950"/>
            <a:ext cx="7557979" cy="361950"/>
          </a:xfrm>
          <a:prstGeom prst="rect">
            <a:avLst/>
          </a:prstGeom>
        </p:spPr>
        <p:txBody>
          <a:bodyPr anchor="t" rtlCol="false" tIns="0" lIns="0" bIns="0" rIns="0">
            <a:spAutoFit/>
          </a:bodyPr>
          <a:lstStyle/>
          <a:p>
            <a:pPr>
              <a:lnSpc>
                <a:spcPts val="2999"/>
              </a:lnSpc>
            </a:pPr>
            <a:r>
              <a:rPr lang="en-US" sz="1999">
                <a:solidFill>
                  <a:srgbClr val="000000"/>
                </a:solidFill>
                <a:latin typeface="Libre Franklin Bold Bold"/>
              </a:rPr>
              <a:t>Addicted Generation X</a:t>
            </a:r>
          </a:p>
        </p:txBody>
      </p:sp>
      <p:sp>
        <p:nvSpPr>
          <p:cNvPr name="TextBox 9" id="9"/>
          <p:cNvSpPr txBox="true"/>
          <p:nvPr/>
        </p:nvSpPr>
        <p:spPr>
          <a:xfrm rot="0">
            <a:off x="8854223" y="3343648"/>
            <a:ext cx="8104430" cy="5210413"/>
          </a:xfrm>
          <a:prstGeom prst="rect">
            <a:avLst/>
          </a:prstGeom>
        </p:spPr>
        <p:txBody>
          <a:bodyPr anchor="t" rtlCol="false" tIns="0" lIns="0" bIns="0" rIns="0">
            <a:spAutoFit/>
          </a:bodyPr>
          <a:lstStyle/>
          <a:p>
            <a:pPr>
              <a:lnSpc>
                <a:spcPts val="2939"/>
              </a:lnSpc>
            </a:pPr>
            <a:r>
              <a:rPr lang="en-US" sz="2099">
                <a:solidFill>
                  <a:srgbClr val="000000"/>
                </a:solidFill>
                <a:latin typeface="Libre Franklin Medium Bold"/>
              </a:rPr>
              <a:t>/ Advanced quality videos</a:t>
            </a:r>
          </a:p>
          <a:p>
            <a:pPr>
              <a:lnSpc>
                <a:spcPts val="2939"/>
              </a:lnSpc>
            </a:pPr>
            <a:r>
              <a:rPr lang="en-US" sz="2099">
                <a:solidFill>
                  <a:srgbClr val="000000"/>
                </a:solidFill>
                <a:latin typeface="Libre Franklin Medium"/>
              </a:rPr>
              <a:t>Provide 4K resolution videos to the enhanced internet plan subscribers, as better quality products would keep customers.</a:t>
            </a:r>
          </a:p>
          <a:p>
            <a:pPr>
              <a:lnSpc>
                <a:spcPts val="2939"/>
              </a:lnSpc>
            </a:pPr>
          </a:p>
          <a:p>
            <a:pPr>
              <a:lnSpc>
                <a:spcPts val="2939"/>
              </a:lnSpc>
            </a:pPr>
            <a:r>
              <a:rPr lang="en-US" sz="2099">
                <a:solidFill>
                  <a:srgbClr val="000000"/>
                </a:solidFill>
                <a:latin typeface="Libre Franklin Medium Bold"/>
              </a:rPr>
              <a:t>/ </a:t>
            </a:r>
            <a:r>
              <a:rPr lang="en-US" sz="2099">
                <a:solidFill>
                  <a:srgbClr val="000000"/>
                </a:solidFill>
                <a:latin typeface="Libre Franklin Medium Bold"/>
              </a:rPr>
              <a:t>Content genre</a:t>
            </a:r>
          </a:p>
          <a:p>
            <a:pPr>
              <a:lnSpc>
                <a:spcPts val="2939"/>
              </a:lnSpc>
            </a:pPr>
            <a:r>
              <a:rPr lang="en-US" sz="2099">
                <a:solidFill>
                  <a:srgbClr val="000000"/>
                </a:solidFill>
                <a:latin typeface="Libre Franklin Medium"/>
              </a:rPr>
              <a:t>Focus on drama and comedy.</a:t>
            </a:r>
          </a:p>
          <a:p>
            <a:pPr>
              <a:lnSpc>
                <a:spcPts val="2939"/>
              </a:lnSpc>
            </a:pPr>
          </a:p>
          <a:p>
            <a:pPr>
              <a:lnSpc>
                <a:spcPts val="2939"/>
              </a:lnSpc>
            </a:pPr>
            <a:r>
              <a:rPr lang="en-US" sz="2099">
                <a:solidFill>
                  <a:srgbClr val="000000"/>
                </a:solidFill>
                <a:latin typeface="Libre Franklin Medium"/>
              </a:rPr>
              <a:t>/</a:t>
            </a:r>
            <a:r>
              <a:rPr lang="en-US" sz="2099">
                <a:solidFill>
                  <a:srgbClr val="000000"/>
                </a:solidFill>
                <a:latin typeface="Libre Franklin Medium Bold"/>
              </a:rPr>
              <a:t> Exclusive contents</a:t>
            </a:r>
          </a:p>
          <a:p>
            <a:pPr>
              <a:lnSpc>
                <a:spcPts val="2939"/>
              </a:lnSpc>
            </a:pPr>
            <a:r>
              <a:rPr lang="en-US" sz="2099">
                <a:solidFill>
                  <a:srgbClr val="000000"/>
                </a:solidFill>
                <a:latin typeface="Libre Franklin Medium"/>
              </a:rPr>
              <a:t>As the most unique and special feature to an OTT platform. Mevod should focus on producing more exclusive contents.</a:t>
            </a:r>
          </a:p>
          <a:p>
            <a:pPr>
              <a:lnSpc>
                <a:spcPts val="2939"/>
              </a:lnSpc>
            </a:pPr>
          </a:p>
          <a:p>
            <a:pPr>
              <a:lnSpc>
                <a:spcPts val="2939"/>
              </a:lnSpc>
            </a:pPr>
            <a:r>
              <a:rPr lang="en-US" sz="2099">
                <a:solidFill>
                  <a:srgbClr val="000000"/>
                </a:solidFill>
                <a:latin typeface="Libre Franklin Medium Bold"/>
              </a:rPr>
              <a:t>/ Keep Mevod positioning as dominant OTT service</a:t>
            </a:r>
          </a:p>
          <a:p>
            <a:pPr>
              <a:lnSpc>
                <a:spcPts val="2939"/>
              </a:lnSpc>
            </a:pPr>
            <a:r>
              <a:rPr lang="en-US" sz="2099">
                <a:solidFill>
                  <a:srgbClr val="000000"/>
                </a:solidFill>
                <a:latin typeface="Libre Franklin Medium"/>
              </a:rPr>
              <a:t>Keep subscribers' main streaming service as Mevod instead of a supplement.</a:t>
            </a:r>
          </a:p>
        </p:txBody>
      </p:sp>
      <p:sp>
        <p:nvSpPr>
          <p:cNvPr name="TextBox 10" id="10"/>
          <p:cNvSpPr txBox="true"/>
          <p:nvPr/>
        </p:nvSpPr>
        <p:spPr>
          <a:xfrm rot="-5400000">
            <a:off x="-2665114" y="5623152"/>
            <a:ext cx="6763461"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sp>
        <p:nvSpPr>
          <p:cNvPr name="TextBox 11" id="11"/>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09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745242">
            <a:off x="7394305" y="-7083633"/>
            <a:ext cx="17892120" cy="1320763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63199" y="1028700"/>
            <a:ext cx="495793" cy="429087"/>
          </a:xfrm>
          <a:prstGeom prst="rect">
            <a:avLst/>
          </a:prstGeom>
        </p:spPr>
      </p:pic>
      <p:grpSp>
        <p:nvGrpSpPr>
          <p:cNvPr name="Group 4" id="4"/>
          <p:cNvGrpSpPr/>
          <p:nvPr/>
        </p:nvGrpSpPr>
        <p:grpSpPr>
          <a:xfrm rot="0">
            <a:off x="17324493" y="9486218"/>
            <a:ext cx="369047" cy="141579"/>
            <a:chOff x="0" y="0"/>
            <a:chExt cx="1118932" cy="429260"/>
          </a:xfrm>
        </p:grpSpPr>
        <p:sp>
          <p:nvSpPr>
            <p:cNvPr name="Freeform 5" id="5"/>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sp>
        <p:nvSpPr>
          <p:cNvPr name="TextBox 6" id="6"/>
          <p:cNvSpPr txBox="true"/>
          <p:nvPr/>
        </p:nvSpPr>
        <p:spPr>
          <a:xfrm rot="0">
            <a:off x="2407652" y="1410162"/>
            <a:ext cx="11821470" cy="901025"/>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Allocation &amp; Attribution</a:t>
            </a:r>
          </a:p>
        </p:txBody>
      </p:sp>
      <p:sp>
        <p:nvSpPr>
          <p:cNvPr name="TextBox 7" id="7"/>
          <p:cNvSpPr txBox="true"/>
          <p:nvPr/>
        </p:nvSpPr>
        <p:spPr>
          <a:xfrm rot="0">
            <a:off x="2713891" y="7372350"/>
            <a:ext cx="13626474" cy="1885950"/>
          </a:xfrm>
          <a:prstGeom prst="rect">
            <a:avLst/>
          </a:prstGeom>
        </p:spPr>
        <p:txBody>
          <a:bodyPr anchor="t" rtlCol="false" tIns="0" lIns="0" bIns="0" rIns="0">
            <a:spAutoFit/>
          </a:bodyPr>
          <a:lstStyle/>
          <a:p>
            <a:pPr>
              <a:lnSpc>
                <a:spcPts val="2999"/>
              </a:lnSpc>
            </a:pPr>
            <a:r>
              <a:rPr lang="en-US" sz="1999">
                <a:solidFill>
                  <a:srgbClr val="000000"/>
                </a:solidFill>
                <a:latin typeface="Libre Franklin Light"/>
              </a:rPr>
              <a:t>For the purpose of getting more customer, Mevod should focus on channels that not only have a large audience reach, but also have the lowest average cost of acquiring customers, therefore more customer could be gained with the same amount of budget. </a:t>
            </a:r>
          </a:p>
          <a:p>
            <a:pPr>
              <a:lnSpc>
                <a:spcPts val="2999"/>
              </a:lnSpc>
            </a:pPr>
          </a:p>
          <a:p>
            <a:pPr>
              <a:lnSpc>
                <a:spcPts val="2999"/>
              </a:lnSpc>
            </a:pPr>
            <a:r>
              <a:rPr lang="en-US" sz="1999">
                <a:solidFill>
                  <a:srgbClr val="000000"/>
                </a:solidFill>
                <a:latin typeface="Libre Franklin Light"/>
              </a:rPr>
              <a:t>CAC varies by month, therefore channels can be chosen by seasonality, but more observations needed.</a:t>
            </a:r>
          </a:p>
        </p:txBody>
      </p:sp>
      <p:sp>
        <p:nvSpPr>
          <p:cNvPr name="TextBox 8" id="8"/>
          <p:cNvSpPr txBox="true"/>
          <p:nvPr/>
        </p:nvSpPr>
        <p:spPr>
          <a:xfrm rot="-5400000">
            <a:off x="-2991113" y="5297153"/>
            <a:ext cx="7415458"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sp>
        <p:nvSpPr>
          <p:cNvPr name="AutoShape 9" id="9"/>
          <p:cNvSpPr/>
          <p:nvPr/>
        </p:nvSpPr>
        <p:spPr>
          <a:xfrm rot="0">
            <a:off x="10045409" y="4019068"/>
            <a:ext cx="6294956" cy="545693"/>
          </a:xfrm>
          <a:prstGeom prst="rect">
            <a:avLst/>
          </a:prstGeom>
          <a:solidFill>
            <a:srgbClr val="F4F4F4">
              <a:alpha val="49804"/>
            </a:srgbClr>
          </a:solidFill>
        </p:spPr>
      </p:sp>
      <p:sp>
        <p:nvSpPr>
          <p:cNvPr name="AutoShape 10" id="10"/>
          <p:cNvSpPr/>
          <p:nvPr/>
        </p:nvSpPr>
        <p:spPr>
          <a:xfrm rot="0">
            <a:off x="10045409" y="5119262"/>
            <a:ext cx="6294956" cy="666341"/>
          </a:xfrm>
          <a:prstGeom prst="rect">
            <a:avLst/>
          </a:prstGeom>
          <a:solidFill>
            <a:srgbClr val="F4F4F4">
              <a:alpha val="49804"/>
            </a:srgbClr>
          </a:solidFill>
        </p:spPr>
      </p:sp>
      <p:sp>
        <p:nvSpPr>
          <p:cNvPr name="TextBox 11" id="11"/>
          <p:cNvSpPr txBox="true"/>
          <p:nvPr/>
        </p:nvSpPr>
        <p:spPr>
          <a:xfrm rot="0">
            <a:off x="10210546" y="4108476"/>
            <a:ext cx="906194" cy="339001"/>
          </a:xfrm>
          <a:prstGeom prst="rect">
            <a:avLst/>
          </a:prstGeom>
        </p:spPr>
        <p:txBody>
          <a:bodyPr anchor="t" rtlCol="false" tIns="0" lIns="0" bIns="0" rIns="0">
            <a:spAutoFit/>
          </a:bodyPr>
          <a:lstStyle/>
          <a:p>
            <a:pPr algn="ctr">
              <a:lnSpc>
                <a:spcPts val="2730"/>
              </a:lnSpc>
            </a:pPr>
            <a:r>
              <a:rPr lang="en-US" sz="2100">
                <a:solidFill>
                  <a:srgbClr val="071742"/>
                </a:solidFill>
                <a:latin typeface="Libre Franklin Bold"/>
              </a:rPr>
              <a:t>Rank</a:t>
            </a:r>
          </a:p>
        </p:txBody>
      </p:sp>
      <p:sp>
        <p:nvSpPr>
          <p:cNvPr name="TextBox 12" id="12"/>
          <p:cNvSpPr txBox="true"/>
          <p:nvPr/>
        </p:nvSpPr>
        <p:spPr>
          <a:xfrm rot="0">
            <a:off x="11958167" y="4107782"/>
            <a:ext cx="1365007" cy="339001"/>
          </a:xfrm>
          <a:prstGeom prst="rect">
            <a:avLst/>
          </a:prstGeom>
        </p:spPr>
        <p:txBody>
          <a:bodyPr anchor="t" rtlCol="false" tIns="0" lIns="0" bIns="0" rIns="0">
            <a:spAutoFit/>
          </a:bodyPr>
          <a:lstStyle/>
          <a:p>
            <a:pPr algn="ctr" marL="0" indent="0" lvl="0">
              <a:lnSpc>
                <a:spcPts val="2730"/>
              </a:lnSpc>
              <a:spcBef>
                <a:spcPct val="0"/>
              </a:spcBef>
            </a:pPr>
            <a:r>
              <a:rPr lang="en-US" sz="2100">
                <a:solidFill>
                  <a:srgbClr val="071742"/>
                </a:solidFill>
                <a:latin typeface="Libre Franklin Bold"/>
              </a:rPr>
              <a:t>Channel</a:t>
            </a:r>
          </a:p>
        </p:txBody>
      </p:sp>
      <p:sp>
        <p:nvSpPr>
          <p:cNvPr name="TextBox 13" id="13"/>
          <p:cNvSpPr txBox="true"/>
          <p:nvPr/>
        </p:nvSpPr>
        <p:spPr>
          <a:xfrm rot="0">
            <a:off x="14057732" y="4107782"/>
            <a:ext cx="1992856" cy="339001"/>
          </a:xfrm>
          <a:prstGeom prst="rect">
            <a:avLst/>
          </a:prstGeom>
        </p:spPr>
        <p:txBody>
          <a:bodyPr anchor="t" rtlCol="false" tIns="0" lIns="0" bIns="0" rIns="0">
            <a:spAutoFit/>
          </a:bodyPr>
          <a:lstStyle/>
          <a:p>
            <a:pPr algn="ctr" marL="0" indent="0" lvl="0">
              <a:lnSpc>
                <a:spcPts val="2730"/>
              </a:lnSpc>
              <a:spcBef>
                <a:spcPct val="0"/>
              </a:spcBef>
            </a:pPr>
            <a:r>
              <a:rPr lang="en-US" sz="2100">
                <a:solidFill>
                  <a:srgbClr val="071742"/>
                </a:solidFill>
                <a:latin typeface="Libre Franklin Bold"/>
              </a:rPr>
              <a:t>Average CAC</a:t>
            </a:r>
          </a:p>
        </p:txBody>
      </p:sp>
      <p:sp>
        <p:nvSpPr>
          <p:cNvPr name="TextBox 14" id="14"/>
          <p:cNvSpPr txBox="true"/>
          <p:nvPr/>
        </p:nvSpPr>
        <p:spPr>
          <a:xfrm rot="0">
            <a:off x="10418496" y="4662530"/>
            <a:ext cx="490294" cy="342851"/>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00000"/>
                </a:solidFill>
                <a:latin typeface="Libre Franklin Light"/>
              </a:rPr>
              <a:t>1</a:t>
            </a:r>
          </a:p>
        </p:txBody>
      </p:sp>
      <p:sp>
        <p:nvSpPr>
          <p:cNvPr name="TextBox 15" id="15"/>
          <p:cNvSpPr txBox="true"/>
          <p:nvPr/>
        </p:nvSpPr>
        <p:spPr>
          <a:xfrm rot="0">
            <a:off x="10418496" y="5275769"/>
            <a:ext cx="490294" cy="342851"/>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00000"/>
                </a:solidFill>
                <a:latin typeface="Libre Franklin Light"/>
              </a:rPr>
              <a:t>2</a:t>
            </a:r>
          </a:p>
        </p:txBody>
      </p:sp>
      <p:sp>
        <p:nvSpPr>
          <p:cNvPr name="TextBox 16" id="16"/>
          <p:cNvSpPr txBox="true"/>
          <p:nvPr/>
        </p:nvSpPr>
        <p:spPr>
          <a:xfrm rot="0">
            <a:off x="10418496" y="5925082"/>
            <a:ext cx="490294" cy="342851"/>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00000"/>
                </a:solidFill>
                <a:latin typeface="Libre Franklin Light"/>
              </a:rPr>
              <a:t>3</a:t>
            </a:r>
          </a:p>
        </p:txBody>
      </p:sp>
      <p:sp>
        <p:nvSpPr>
          <p:cNvPr name="TextBox 17" id="17"/>
          <p:cNvSpPr txBox="true"/>
          <p:nvPr/>
        </p:nvSpPr>
        <p:spPr>
          <a:xfrm rot="0">
            <a:off x="12054272" y="4662530"/>
            <a:ext cx="1172798" cy="342851"/>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00000"/>
                </a:solidFill>
                <a:latin typeface="Libre Franklin Light"/>
              </a:rPr>
              <a:t>Facebook</a:t>
            </a:r>
          </a:p>
        </p:txBody>
      </p:sp>
      <p:sp>
        <p:nvSpPr>
          <p:cNvPr name="TextBox 18" id="18"/>
          <p:cNvSpPr txBox="true"/>
          <p:nvPr/>
        </p:nvSpPr>
        <p:spPr>
          <a:xfrm rot="0">
            <a:off x="12054272" y="5275769"/>
            <a:ext cx="1172798" cy="342851"/>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00000"/>
                </a:solidFill>
                <a:latin typeface="Libre Franklin Light"/>
              </a:rPr>
              <a:t>Search</a:t>
            </a:r>
          </a:p>
        </p:txBody>
      </p:sp>
      <p:sp>
        <p:nvSpPr>
          <p:cNvPr name="TextBox 19" id="19"/>
          <p:cNvSpPr txBox="true"/>
          <p:nvPr/>
        </p:nvSpPr>
        <p:spPr>
          <a:xfrm rot="0">
            <a:off x="12054272" y="5925082"/>
            <a:ext cx="1172798" cy="342851"/>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00000"/>
                </a:solidFill>
                <a:latin typeface="Libre Franklin Light"/>
              </a:rPr>
              <a:t>Pinterest</a:t>
            </a:r>
          </a:p>
        </p:txBody>
      </p:sp>
      <p:sp>
        <p:nvSpPr>
          <p:cNvPr name="TextBox 20" id="20"/>
          <p:cNvSpPr txBox="true"/>
          <p:nvPr/>
        </p:nvSpPr>
        <p:spPr>
          <a:xfrm rot="0">
            <a:off x="14467761" y="4662530"/>
            <a:ext cx="1172798" cy="342851"/>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00000"/>
                </a:solidFill>
                <a:latin typeface="Libre Franklin Light"/>
              </a:rPr>
              <a:t>7.82</a:t>
            </a:r>
          </a:p>
        </p:txBody>
      </p:sp>
      <p:sp>
        <p:nvSpPr>
          <p:cNvPr name="TextBox 21" id="21"/>
          <p:cNvSpPr txBox="true"/>
          <p:nvPr/>
        </p:nvSpPr>
        <p:spPr>
          <a:xfrm rot="0">
            <a:off x="14467761" y="5275769"/>
            <a:ext cx="1172798" cy="342851"/>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00000"/>
                </a:solidFill>
                <a:latin typeface="Libre Franklin Light"/>
              </a:rPr>
              <a:t>9.55</a:t>
            </a:r>
          </a:p>
        </p:txBody>
      </p:sp>
      <p:sp>
        <p:nvSpPr>
          <p:cNvPr name="TextBox 22" id="22"/>
          <p:cNvSpPr txBox="true"/>
          <p:nvPr/>
        </p:nvSpPr>
        <p:spPr>
          <a:xfrm rot="0">
            <a:off x="14467761" y="5925082"/>
            <a:ext cx="1172798" cy="342851"/>
          </a:xfrm>
          <a:prstGeom prst="rect">
            <a:avLst/>
          </a:prstGeom>
        </p:spPr>
        <p:txBody>
          <a:bodyPr anchor="t" rtlCol="false" tIns="0" lIns="0" bIns="0" rIns="0">
            <a:spAutoFit/>
          </a:bodyPr>
          <a:lstStyle/>
          <a:p>
            <a:pPr algn="ctr" marL="0" indent="0" lvl="0">
              <a:lnSpc>
                <a:spcPts val="2799"/>
              </a:lnSpc>
              <a:spcBef>
                <a:spcPct val="0"/>
              </a:spcBef>
            </a:pPr>
            <a:r>
              <a:rPr lang="en-US" sz="1999">
                <a:solidFill>
                  <a:srgbClr val="000000"/>
                </a:solidFill>
                <a:latin typeface="Libre Franklin Light"/>
              </a:rPr>
              <a:t>10.20</a:t>
            </a:r>
          </a:p>
        </p:txBody>
      </p:sp>
      <p:pic>
        <p:nvPicPr>
          <p:cNvPr name="Picture 23" id="23"/>
          <p:cNvPicPr>
            <a:picLocks noChangeAspect="true"/>
          </p:cNvPicPr>
          <p:nvPr/>
        </p:nvPicPr>
        <p:blipFill>
          <a:blip r:embed="rId6">
            <a:alphaModFix amt="98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2310520" y="3012267"/>
            <a:ext cx="873115" cy="873115"/>
          </a:xfrm>
          <a:prstGeom prst="rect">
            <a:avLst/>
          </a:prstGeom>
        </p:spPr>
      </p:pic>
      <p:sp>
        <p:nvSpPr>
          <p:cNvPr name="TextBox 24" id="24"/>
          <p:cNvSpPr txBox="true"/>
          <p:nvPr/>
        </p:nvSpPr>
        <p:spPr>
          <a:xfrm rot="0">
            <a:off x="2747078" y="3393164"/>
            <a:ext cx="5665754" cy="430326"/>
          </a:xfrm>
          <a:prstGeom prst="rect">
            <a:avLst/>
          </a:prstGeom>
        </p:spPr>
        <p:txBody>
          <a:bodyPr anchor="t" rtlCol="false" tIns="0" lIns="0" bIns="0" rIns="0">
            <a:spAutoFit/>
          </a:bodyPr>
          <a:lstStyle/>
          <a:p>
            <a:pPr>
              <a:lnSpc>
                <a:spcPts val="3651"/>
              </a:lnSpc>
            </a:pPr>
            <a:r>
              <a:rPr lang="en-US" sz="2199">
                <a:solidFill>
                  <a:srgbClr val="071742"/>
                </a:solidFill>
                <a:latin typeface="Libre Franklin Black"/>
              </a:rPr>
              <a:t>Data Preprocessing</a:t>
            </a:r>
          </a:p>
        </p:txBody>
      </p:sp>
      <p:sp>
        <p:nvSpPr>
          <p:cNvPr name="TextBox 25" id="25"/>
          <p:cNvSpPr txBox="true"/>
          <p:nvPr/>
        </p:nvSpPr>
        <p:spPr>
          <a:xfrm rot="0">
            <a:off x="2747078" y="4088732"/>
            <a:ext cx="5665754" cy="2831703"/>
          </a:xfrm>
          <a:prstGeom prst="rect">
            <a:avLst/>
          </a:prstGeom>
        </p:spPr>
        <p:txBody>
          <a:bodyPr anchor="t" rtlCol="false" tIns="0" lIns="0" bIns="0" rIns="0">
            <a:spAutoFit/>
          </a:bodyPr>
          <a:lstStyle/>
          <a:p>
            <a:pPr>
              <a:lnSpc>
                <a:spcPts val="2799"/>
              </a:lnSpc>
            </a:pPr>
            <a:r>
              <a:rPr lang="en-US" sz="1999">
                <a:solidFill>
                  <a:srgbClr val="000000"/>
                </a:solidFill>
                <a:latin typeface="Libre Franklin Light"/>
              </a:rPr>
              <a:t>Channel spending dataset: interpret date as the spending for next month, so only use data in 2019/7 to 2020/3</a:t>
            </a:r>
          </a:p>
          <a:p>
            <a:pPr>
              <a:lnSpc>
                <a:spcPts val="2799"/>
              </a:lnSpc>
            </a:pPr>
          </a:p>
          <a:p>
            <a:pPr>
              <a:lnSpc>
                <a:spcPts val="2799"/>
              </a:lnSpc>
            </a:pPr>
            <a:r>
              <a:rPr lang="en-US" sz="1999">
                <a:solidFill>
                  <a:srgbClr val="000000"/>
                </a:solidFill>
                <a:latin typeface="Libre Franklin Light"/>
              </a:rPr>
              <a:t>Channels examples: affiliate, appstore, bing, email, facebook, google, pinterest,  playstore, quora, search, tv, twitter, youtube.</a:t>
            </a:r>
          </a:p>
          <a:p>
            <a:pPr>
              <a:lnSpc>
                <a:spcPts val="2799"/>
              </a:lnSpc>
            </a:pPr>
          </a:p>
        </p:txBody>
      </p:sp>
      <p:grpSp>
        <p:nvGrpSpPr>
          <p:cNvPr name="Group 26" id="26"/>
          <p:cNvGrpSpPr/>
          <p:nvPr/>
        </p:nvGrpSpPr>
        <p:grpSpPr>
          <a:xfrm rot="0">
            <a:off x="9765122" y="3012267"/>
            <a:ext cx="6102311" cy="873115"/>
            <a:chOff x="0" y="0"/>
            <a:chExt cx="8136415" cy="1164154"/>
          </a:xfrm>
        </p:grpSpPr>
        <p:pic>
          <p:nvPicPr>
            <p:cNvPr name="Picture 27" id="27"/>
            <p:cNvPicPr>
              <a:picLocks noChangeAspect="true"/>
            </p:cNvPicPr>
            <p:nvPr/>
          </p:nvPicPr>
          <p:blipFill>
            <a:blip r:embed="rId6">
              <a:alphaModFix amt="98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0" y="0"/>
              <a:ext cx="1164154" cy="1164154"/>
            </a:xfrm>
            <a:prstGeom prst="rect">
              <a:avLst/>
            </a:prstGeom>
          </p:spPr>
        </p:pic>
        <p:sp>
          <p:nvSpPr>
            <p:cNvPr name="TextBox 28" id="28"/>
            <p:cNvSpPr txBox="true"/>
            <p:nvPr/>
          </p:nvSpPr>
          <p:spPr>
            <a:xfrm rot="0">
              <a:off x="582077" y="539613"/>
              <a:ext cx="7554338" cy="542018"/>
            </a:xfrm>
            <a:prstGeom prst="rect">
              <a:avLst/>
            </a:prstGeom>
          </p:spPr>
          <p:txBody>
            <a:bodyPr anchor="t" rtlCol="false" tIns="0" lIns="0" bIns="0" rIns="0">
              <a:spAutoFit/>
            </a:bodyPr>
            <a:lstStyle/>
            <a:p>
              <a:pPr>
                <a:lnSpc>
                  <a:spcPts val="3651"/>
                </a:lnSpc>
              </a:pPr>
              <a:r>
                <a:rPr lang="en-US" sz="2199">
                  <a:solidFill>
                    <a:srgbClr val="071742"/>
                  </a:solidFill>
                  <a:latin typeface="Libre Franklin Black"/>
                </a:rPr>
                <a:t>Top 3 lowest CAC channels</a:t>
              </a:r>
            </a:p>
          </p:txBody>
        </p:sp>
      </p:grpSp>
      <p:sp>
        <p:nvSpPr>
          <p:cNvPr name="TextBox 29" id="29"/>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3199" y="1028700"/>
            <a:ext cx="495793" cy="42908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342602" y="6712547"/>
            <a:ext cx="8133818" cy="8133818"/>
          </a:xfrm>
          <a:prstGeom prst="rect">
            <a:avLst/>
          </a:prstGeom>
        </p:spPr>
      </p:pic>
      <p:grpSp>
        <p:nvGrpSpPr>
          <p:cNvPr name="Group 4" id="4"/>
          <p:cNvGrpSpPr/>
          <p:nvPr/>
        </p:nvGrpSpPr>
        <p:grpSpPr>
          <a:xfrm rot="0">
            <a:off x="17324493" y="9486218"/>
            <a:ext cx="369047" cy="141579"/>
            <a:chOff x="0" y="0"/>
            <a:chExt cx="1118932" cy="429260"/>
          </a:xfrm>
        </p:grpSpPr>
        <p:sp>
          <p:nvSpPr>
            <p:cNvPr name="Freeform 5" id="5"/>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48175" y="-4423870"/>
            <a:ext cx="8133818" cy="8133818"/>
          </a:xfrm>
          <a:prstGeom prst="rect">
            <a:avLst/>
          </a:prstGeom>
        </p:spPr>
      </p:pic>
      <p:sp>
        <p:nvSpPr>
          <p:cNvPr name="TextBox 7" id="7"/>
          <p:cNvSpPr txBox="true"/>
          <p:nvPr/>
        </p:nvSpPr>
        <p:spPr>
          <a:xfrm rot="0">
            <a:off x="2407652" y="1410162"/>
            <a:ext cx="7329932" cy="901025"/>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Customer Churn</a:t>
            </a:r>
          </a:p>
        </p:txBody>
      </p:sp>
      <p:sp>
        <p:nvSpPr>
          <p:cNvPr name="TextBox 8" id="8"/>
          <p:cNvSpPr txBox="true"/>
          <p:nvPr/>
        </p:nvSpPr>
        <p:spPr>
          <a:xfrm rot="-5400000">
            <a:off x="-2970290" y="5317976"/>
            <a:ext cx="7373813"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pic>
        <p:nvPicPr>
          <p:cNvPr name="Picture 9" id="9"/>
          <p:cNvPicPr>
            <a:picLocks noChangeAspect="true"/>
          </p:cNvPicPr>
          <p:nvPr/>
        </p:nvPicPr>
        <p:blipFill>
          <a:blip r:embed="rId8">
            <a:alphaModFix amt="9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0255848" y="3126271"/>
            <a:ext cx="873115" cy="873115"/>
          </a:xfrm>
          <a:prstGeom prst="rect">
            <a:avLst/>
          </a:prstGeom>
        </p:spPr>
      </p:pic>
      <p:sp>
        <p:nvSpPr>
          <p:cNvPr name="TextBox 10" id="10"/>
          <p:cNvSpPr txBox="true"/>
          <p:nvPr/>
        </p:nvSpPr>
        <p:spPr>
          <a:xfrm rot="0">
            <a:off x="10692405" y="3516694"/>
            <a:ext cx="5665754" cy="405658"/>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a:rPr>
              <a:t>Data Preprocessing</a:t>
            </a:r>
          </a:p>
        </p:txBody>
      </p:sp>
      <p:sp>
        <p:nvSpPr>
          <p:cNvPr name="TextBox 11" id="11"/>
          <p:cNvSpPr txBox="true"/>
          <p:nvPr/>
        </p:nvSpPr>
        <p:spPr>
          <a:xfrm rot="0">
            <a:off x="10284423" y="3961287"/>
            <a:ext cx="5665754" cy="632341"/>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000000"/>
                </a:solidFill>
                <a:latin typeface="Libre Franklin Light"/>
              </a:rPr>
              <a:t>Unreasonable data points are removed</a:t>
            </a:r>
          </a:p>
          <a:p>
            <a:pPr marL="388620" indent="-194310" lvl="1">
              <a:lnSpc>
                <a:spcPts val="2519"/>
              </a:lnSpc>
              <a:buFont typeface="Arial"/>
              <a:buChar char="•"/>
            </a:pPr>
            <a:r>
              <a:rPr lang="en-US" sz="1800">
                <a:solidFill>
                  <a:srgbClr val="000000"/>
                </a:solidFill>
                <a:latin typeface="Libre Franklin Light"/>
              </a:rPr>
              <a:t>Categorical variables are dummied for modeling</a:t>
            </a:r>
          </a:p>
        </p:txBody>
      </p:sp>
      <p:grpSp>
        <p:nvGrpSpPr>
          <p:cNvPr name="Group 12" id="12"/>
          <p:cNvGrpSpPr/>
          <p:nvPr/>
        </p:nvGrpSpPr>
        <p:grpSpPr>
          <a:xfrm rot="0">
            <a:off x="10255848" y="5206144"/>
            <a:ext cx="6102311" cy="1467356"/>
            <a:chOff x="0" y="0"/>
            <a:chExt cx="8136415" cy="1956475"/>
          </a:xfrm>
        </p:grpSpPr>
        <p:pic>
          <p:nvPicPr>
            <p:cNvPr name="Picture 13" id="13"/>
            <p:cNvPicPr>
              <a:picLocks noChangeAspect="true"/>
            </p:cNvPicPr>
            <p:nvPr/>
          </p:nvPicPr>
          <p:blipFill>
            <a:blip r:embed="rId8">
              <a:alphaModFix amt="9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0" y="0"/>
              <a:ext cx="1164154" cy="1164154"/>
            </a:xfrm>
            <a:prstGeom prst="rect">
              <a:avLst/>
            </a:prstGeom>
          </p:spPr>
        </p:pic>
        <p:sp>
          <p:nvSpPr>
            <p:cNvPr name="TextBox 14" id="14"/>
            <p:cNvSpPr txBox="true"/>
            <p:nvPr/>
          </p:nvSpPr>
          <p:spPr>
            <a:xfrm rot="0">
              <a:off x="582077" y="549138"/>
              <a:ext cx="7554338" cy="512302"/>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a:rPr>
                <a:t>Models </a:t>
              </a:r>
            </a:p>
          </p:txBody>
        </p:sp>
        <p:sp>
          <p:nvSpPr>
            <p:cNvPr name="TextBox 15" id="15"/>
            <p:cNvSpPr txBox="true"/>
            <p:nvPr/>
          </p:nvSpPr>
          <p:spPr>
            <a:xfrm rot="0">
              <a:off x="582077" y="1126054"/>
              <a:ext cx="7554338" cy="830421"/>
            </a:xfrm>
            <a:prstGeom prst="rect">
              <a:avLst/>
            </a:prstGeom>
          </p:spPr>
          <p:txBody>
            <a:bodyPr anchor="t" rtlCol="false" tIns="0" lIns="0" bIns="0" rIns="0">
              <a:spAutoFit/>
            </a:bodyPr>
            <a:lstStyle/>
            <a:p>
              <a:pPr>
                <a:lnSpc>
                  <a:spcPts val="2520"/>
                </a:lnSpc>
              </a:pPr>
              <a:r>
                <a:rPr lang="en-US" sz="1800">
                  <a:solidFill>
                    <a:srgbClr val="000000"/>
                  </a:solidFill>
                  <a:latin typeface="Libre Franklin Light"/>
                </a:rPr>
                <a:t>Linear Regression</a:t>
              </a:r>
            </a:p>
            <a:p>
              <a:pPr>
                <a:lnSpc>
                  <a:spcPts val="2519"/>
                </a:lnSpc>
              </a:pPr>
              <a:r>
                <a:rPr lang="en-US" sz="1800">
                  <a:solidFill>
                    <a:srgbClr val="000000"/>
                  </a:solidFill>
                  <a:latin typeface="Libre Franklin Light"/>
                </a:rPr>
                <a:t>Logistic Regression</a:t>
              </a:r>
            </a:p>
          </p:txBody>
        </p:sp>
      </p:grpSp>
      <p:grpSp>
        <p:nvGrpSpPr>
          <p:cNvPr name="Group 16" id="16"/>
          <p:cNvGrpSpPr/>
          <p:nvPr/>
        </p:nvGrpSpPr>
        <p:grpSpPr>
          <a:xfrm rot="0">
            <a:off x="1929841" y="3126271"/>
            <a:ext cx="8326006" cy="5627102"/>
            <a:chOff x="0" y="0"/>
            <a:chExt cx="11101342" cy="7502803"/>
          </a:xfrm>
        </p:grpSpPr>
        <p:pic>
          <p:nvPicPr>
            <p:cNvPr name="Picture 17" id="17"/>
            <p:cNvPicPr>
              <a:picLocks noChangeAspect="true"/>
            </p:cNvPicPr>
            <p:nvPr/>
          </p:nvPicPr>
          <p:blipFill>
            <a:blip r:embed="rId8">
              <a:alphaModFix amt="9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0" y="0"/>
              <a:ext cx="1164154" cy="1164154"/>
            </a:xfrm>
            <a:prstGeom prst="rect">
              <a:avLst/>
            </a:prstGeom>
          </p:spPr>
        </p:pic>
        <p:sp>
          <p:nvSpPr>
            <p:cNvPr name="TextBox 18" id="18"/>
            <p:cNvSpPr txBox="true"/>
            <p:nvPr/>
          </p:nvSpPr>
          <p:spPr>
            <a:xfrm rot="0">
              <a:off x="582077" y="549138"/>
              <a:ext cx="7554338" cy="512302"/>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a:rPr>
                <a:t>Features</a:t>
              </a:r>
            </a:p>
          </p:txBody>
        </p:sp>
        <p:sp>
          <p:nvSpPr>
            <p:cNvPr name="TextBox 19" id="19"/>
            <p:cNvSpPr txBox="true"/>
            <p:nvPr/>
          </p:nvSpPr>
          <p:spPr>
            <a:xfrm rot="0">
              <a:off x="0" y="1126054"/>
              <a:ext cx="11101342" cy="6376749"/>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000000"/>
                  </a:solidFill>
                  <a:latin typeface="Libre Franklin Light Italics"/>
                </a:rPr>
                <a:t>Payment period:</a:t>
              </a:r>
              <a:r>
                <a:rPr lang="en-US" sz="1800">
                  <a:solidFill>
                    <a:srgbClr val="000000"/>
                  </a:solidFill>
                  <a:latin typeface="Libre Franklin Light"/>
                </a:rPr>
                <a:t> 0-3</a:t>
              </a:r>
            </a:p>
            <a:p>
              <a:pPr marL="388620" indent="-194310" lvl="1">
                <a:lnSpc>
                  <a:spcPts val="2520"/>
                </a:lnSpc>
                <a:buFont typeface="Arial"/>
                <a:buChar char="•"/>
              </a:pPr>
              <a:r>
                <a:rPr lang="en-US" sz="1800">
                  <a:solidFill>
                    <a:srgbClr val="000000"/>
                  </a:solidFill>
                  <a:latin typeface="Libre Franklin Light Italics"/>
                </a:rPr>
                <a:t>Number of weekly services utilized:</a:t>
              </a:r>
              <a:r>
                <a:rPr lang="en-US" sz="1800">
                  <a:solidFill>
                    <a:srgbClr val="000000"/>
                  </a:solidFill>
                  <a:latin typeface="Libre Franklin Light"/>
                </a:rPr>
                <a:t> 0-10</a:t>
              </a:r>
            </a:p>
            <a:p>
              <a:pPr marL="388620" indent="-194310" lvl="1">
                <a:lnSpc>
                  <a:spcPts val="2520"/>
                </a:lnSpc>
                <a:buFont typeface="Arial"/>
                <a:buChar char="•"/>
              </a:pPr>
              <a:r>
                <a:rPr lang="en-US" sz="1800">
                  <a:solidFill>
                    <a:srgbClr val="000000"/>
                  </a:solidFill>
                  <a:latin typeface="Libre Franklin Light Italics"/>
                </a:rPr>
                <a:t>Weekly consumption hour: </a:t>
              </a:r>
              <a:r>
                <a:rPr lang="en-US" sz="1800">
                  <a:solidFill>
                    <a:srgbClr val="000000"/>
                  </a:solidFill>
                  <a:latin typeface="Libre Franklin Light"/>
                </a:rPr>
                <a:t>0-76</a:t>
              </a:r>
            </a:p>
            <a:p>
              <a:pPr marL="388620" indent="-194310" lvl="1">
                <a:lnSpc>
                  <a:spcPts val="2520"/>
                </a:lnSpc>
                <a:buFont typeface="Arial"/>
                <a:buChar char="•"/>
              </a:pPr>
              <a:r>
                <a:rPr lang="en-US" sz="1800">
                  <a:solidFill>
                    <a:srgbClr val="000000"/>
                  </a:solidFill>
                  <a:latin typeface="Libre Franklin Light Italics"/>
                </a:rPr>
                <a:t>Join Fee:</a:t>
              </a:r>
              <a:r>
                <a:rPr lang="en-US" sz="1800">
                  <a:solidFill>
                    <a:srgbClr val="000000"/>
                  </a:solidFill>
                  <a:latin typeface="Libre Franklin Light"/>
                </a:rPr>
                <a:t> 0-0.73</a:t>
              </a:r>
            </a:p>
            <a:p>
              <a:pPr marL="388620" indent="-194310" lvl="1">
                <a:lnSpc>
                  <a:spcPts val="2520"/>
                </a:lnSpc>
                <a:buFont typeface="Arial"/>
                <a:buChar char="•"/>
              </a:pPr>
              <a:r>
                <a:rPr lang="en-US" sz="1800">
                  <a:solidFill>
                    <a:srgbClr val="000000"/>
                  </a:solidFill>
                  <a:latin typeface="Libre Franklin Light Italics"/>
                </a:rPr>
                <a:t>Monthly_Price: </a:t>
              </a:r>
              <a:r>
                <a:rPr lang="en-US" sz="1800">
                  <a:solidFill>
                    <a:srgbClr val="000000"/>
                  </a:solidFill>
                  <a:latin typeface="Libre Franklin Light"/>
                </a:rPr>
                <a:t>4.73-5.10</a:t>
              </a:r>
            </a:p>
            <a:p>
              <a:pPr marL="388620" indent="-194310" lvl="1">
                <a:lnSpc>
                  <a:spcPts val="2520"/>
                </a:lnSpc>
                <a:buFont typeface="Arial"/>
                <a:buChar char="•"/>
              </a:pPr>
              <a:r>
                <a:rPr lang="en-US" sz="1800">
                  <a:solidFill>
                    <a:srgbClr val="000000"/>
                  </a:solidFill>
                  <a:latin typeface="Libre Franklin Light Italics"/>
                </a:rPr>
                <a:t>Gender: </a:t>
              </a:r>
              <a:r>
                <a:rPr lang="en-US" sz="1800">
                  <a:solidFill>
                    <a:srgbClr val="000000"/>
                  </a:solidFill>
                  <a:latin typeface="Libre Franklin Light"/>
                </a:rPr>
                <a:t>Male / Female</a:t>
              </a:r>
            </a:p>
            <a:p>
              <a:pPr marL="388620" indent="-194310" lvl="1">
                <a:lnSpc>
                  <a:spcPts val="2520"/>
                </a:lnSpc>
                <a:buFont typeface="Arial"/>
                <a:buChar char="•"/>
              </a:pPr>
              <a:r>
                <a:rPr lang="en-US" sz="1800">
                  <a:solidFill>
                    <a:srgbClr val="000000"/>
                  </a:solidFill>
                  <a:latin typeface="Libre Franklin Light Italics"/>
                </a:rPr>
                <a:t>Retarget customer:</a:t>
              </a:r>
              <a:r>
                <a:rPr lang="en-US" sz="1800">
                  <a:solidFill>
                    <a:srgbClr val="000000"/>
                  </a:solidFill>
                  <a:latin typeface="Libre Franklin Light"/>
                </a:rPr>
                <a:t> True / False</a:t>
              </a:r>
            </a:p>
            <a:p>
              <a:pPr marL="388620" indent="-194310" lvl="1">
                <a:lnSpc>
                  <a:spcPts val="2520"/>
                </a:lnSpc>
                <a:buFont typeface="Arial"/>
                <a:buChar char="•"/>
              </a:pPr>
              <a:r>
                <a:rPr lang="en-US" sz="1800">
                  <a:solidFill>
                    <a:srgbClr val="000000"/>
                  </a:solidFill>
                  <a:latin typeface="Libre Franklin Light Italics"/>
                </a:rPr>
                <a:t>Operation System:</a:t>
              </a:r>
              <a:r>
                <a:rPr lang="en-US" sz="1800">
                  <a:solidFill>
                    <a:srgbClr val="000000"/>
                  </a:solidFill>
                  <a:latin typeface="Libre Franklin Light"/>
                </a:rPr>
                <a:t> iOS / Android</a:t>
              </a:r>
            </a:p>
            <a:p>
              <a:pPr marL="388620" indent="-194310" lvl="1">
                <a:lnSpc>
                  <a:spcPts val="2520"/>
                </a:lnSpc>
                <a:buFont typeface="Arial"/>
                <a:buChar char="•"/>
              </a:pPr>
              <a:r>
                <a:rPr lang="en-US" sz="1800">
                  <a:solidFill>
                    <a:srgbClr val="000000"/>
                  </a:solidFill>
                  <a:latin typeface="Libre Franklin Light Italics"/>
                </a:rPr>
                <a:t>Genre:</a:t>
              </a:r>
              <a:r>
                <a:rPr lang="en-US" sz="1800">
                  <a:solidFill>
                    <a:srgbClr val="000000"/>
                  </a:solidFill>
                  <a:latin typeface="Libre Franklin Light"/>
                </a:rPr>
                <a:t> Comedy / Drama / International / Regional / Other</a:t>
              </a:r>
            </a:p>
            <a:p>
              <a:pPr marL="388620" indent="-194310" lvl="1">
                <a:lnSpc>
                  <a:spcPts val="2520"/>
                </a:lnSpc>
                <a:buFont typeface="Arial"/>
                <a:buChar char="•"/>
              </a:pPr>
              <a:r>
                <a:rPr lang="en-US" sz="1800">
                  <a:solidFill>
                    <a:srgbClr val="000000"/>
                  </a:solidFill>
                  <a:latin typeface="Libre Franklin Light Italics"/>
                </a:rPr>
                <a:t>Intend Use:</a:t>
              </a:r>
              <a:r>
                <a:rPr lang="en-US" sz="1800">
                  <a:solidFill>
                    <a:srgbClr val="000000"/>
                  </a:solidFill>
                  <a:latin typeface="Libre Franklin Light"/>
                </a:rPr>
                <a:t> Access to exclusive content, Replace OTT, Supplement OTT, Expand regional access, Expand international access, Education, Other</a:t>
              </a:r>
            </a:p>
            <a:p>
              <a:pPr marL="388620" indent="-194310" lvl="1">
                <a:lnSpc>
                  <a:spcPts val="2520"/>
                </a:lnSpc>
                <a:buFont typeface="Arial"/>
                <a:buChar char="•"/>
              </a:pPr>
              <a:r>
                <a:rPr lang="en-US" sz="1200">
                  <a:solidFill>
                    <a:srgbClr val="000000"/>
                  </a:solidFill>
                  <a:latin typeface="Libre Franklin Light Italics"/>
                </a:rPr>
                <a:t>Internet Package Type: </a:t>
              </a:r>
              <a:r>
                <a:rPr lang="en-US" sz="1200">
                  <a:solidFill>
                    <a:srgbClr val="000000"/>
                  </a:solidFill>
                  <a:latin typeface="Libre Franklin Light"/>
                </a:rPr>
                <a:t>Base, Economy, Enhanced</a:t>
              </a:r>
            </a:p>
            <a:p>
              <a:pPr marL="388620" indent="-194310" lvl="1">
                <a:lnSpc>
                  <a:spcPts val="2520"/>
                </a:lnSpc>
                <a:buFont typeface="Arial"/>
                <a:buChar char="•"/>
              </a:pPr>
              <a:r>
                <a:rPr lang="en-US" sz="1800">
                  <a:solidFill>
                    <a:srgbClr val="000000"/>
                  </a:solidFill>
                  <a:latin typeface="Libre Franklin Light Italics"/>
                </a:rPr>
                <a:t>Engagement features:</a:t>
              </a:r>
              <a:r>
                <a:rPr lang="en-US" sz="1800">
                  <a:solidFill>
                    <a:srgbClr val="000000"/>
                  </a:solidFill>
                  <a:latin typeface="Libre Franklin Light"/>
                </a:rPr>
                <a:t> app opens time, number of videos completed, number of videos rated, number of videos watched more thann 30 seconds, number of series started</a:t>
              </a:r>
            </a:p>
          </p:txBody>
        </p:sp>
      </p:grpSp>
      <p:sp>
        <p:nvSpPr>
          <p:cNvPr name="TextBox 20" id="20"/>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3199" y="1028700"/>
            <a:ext cx="495793" cy="42908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21091" y="2407159"/>
            <a:ext cx="8133818" cy="8133818"/>
          </a:xfrm>
          <a:prstGeom prst="rect">
            <a:avLst/>
          </a:prstGeom>
        </p:spPr>
      </p:pic>
      <p:grpSp>
        <p:nvGrpSpPr>
          <p:cNvPr name="Group 4" id="4"/>
          <p:cNvGrpSpPr/>
          <p:nvPr/>
        </p:nvGrpSpPr>
        <p:grpSpPr>
          <a:xfrm rot="0">
            <a:off x="17324493" y="9486218"/>
            <a:ext cx="369047" cy="141579"/>
            <a:chOff x="0" y="0"/>
            <a:chExt cx="1118932" cy="429260"/>
          </a:xfrm>
        </p:grpSpPr>
        <p:sp>
          <p:nvSpPr>
            <p:cNvPr name="Freeform 5" id="5"/>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306678" y="-1720520"/>
            <a:ext cx="8672737" cy="8672737"/>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1648196" y="3584193"/>
            <a:ext cx="6756596" cy="4672472"/>
          </a:xfrm>
          <a:prstGeom prst="rect">
            <a:avLst/>
          </a:prstGeom>
        </p:spPr>
      </p:pic>
      <p:grpSp>
        <p:nvGrpSpPr>
          <p:cNvPr name="Group 8" id="8"/>
          <p:cNvGrpSpPr/>
          <p:nvPr/>
        </p:nvGrpSpPr>
        <p:grpSpPr>
          <a:xfrm rot="0">
            <a:off x="1671036" y="1710489"/>
            <a:ext cx="13467513" cy="1393341"/>
            <a:chOff x="0" y="0"/>
            <a:chExt cx="17956684" cy="1857788"/>
          </a:xfrm>
        </p:grpSpPr>
        <p:sp>
          <p:nvSpPr>
            <p:cNvPr name="TextBox 9" id="9"/>
            <p:cNvSpPr txBox="true"/>
            <p:nvPr/>
          </p:nvSpPr>
          <p:spPr>
            <a:xfrm rot="0">
              <a:off x="0" y="-47625"/>
              <a:ext cx="17956684" cy="1185492"/>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Model Performance &amp; Threshold</a:t>
              </a:r>
            </a:p>
          </p:txBody>
        </p:sp>
        <p:sp>
          <p:nvSpPr>
            <p:cNvPr name="TextBox 10" id="10"/>
            <p:cNvSpPr txBox="true"/>
            <p:nvPr/>
          </p:nvSpPr>
          <p:spPr>
            <a:xfrm rot="0">
              <a:off x="0" y="1464723"/>
              <a:ext cx="17956684" cy="393065"/>
            </a:xfrm>
            <a:prstGeom prst="rect">
              <a:avLst/>
            </a:prstGeom>
          </p:spPr>
          <p:txBody>
            <a:bodyPr anchor="t" rtlCol="false" tIns="0" lIns="0" bIns="0" rIns="0">
              <a:spAutoFit/>
            </a:bodyPr>
            <a:lstStyle/>
            <a:p>
              <a:pPr>
                <a:lnSpc>
                  <a:spcPts val="2550"/>
                </a:lnSpc>
              </a:pPr>
            </a:p>
          </p:txBody>
        </p:sp>
      </p:grpSp>
      <p:sp>
        <p:nvSpPr>
          <p:cNvPr name="TextBox 11" id="11"/>
          <p:cNvSpPr txBox="true"/>
          <p:nvPr/>
        </p:nvSpPr>
        <p:spPr>
          <a:xfrm rot="-5400000">
            <a:off x="-2965707" y="5322560"/>
            <a:ext cx="7364645"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grpSp>
        <p:nvGrpSpPr>
          <p:cNvPr name="Group 12" id="12"/>
          <p:cNvGrpSpPr/>
          <p:nvPr/>
        </p:nvGrpSpPr>
        <p:grpSpPr>
          <a:xfrm rot="0">
            <a:off x="2577928" y="8467140"/>
            <a:ext cx="5826864" cy="791160"/>
            <a:chOff x="0" y="0"/>
            <a:chExt cx="7769152" cy="1054881"/>
          </a:xfrm>
        </p:grpSpPr>
        <p:sp>
          <p:nvSpPr>
            <p:cNvPr name="TextBox 13" id="13"/>
            <p:cNvSpPr txBox="true"/>
            <p:nvPr/>
          </p:nvSpPr>
          <p:spPr>
            <a:xfrm rot="0">
              <a:off x="63629" y="622525"/>
              <a:ext cx="7705524" cy="432356"/>
            </a:xfrm>
            <a:prstGeom prst="rect">
              <a:avLst/>
            </a:prstGeom>
          </p:spPr>
          <p:txBody>
            <a:bodyPr anchor="t" rtlCol="false" tIns="0" lIns="0" bIns="0" rIns="0">
              <a:spAutoFit/>
            </a:bodyPr>
            <a:lstStyle/>
            <a:p>
              <a:pPr>
                <a:lnSpc>
                  <a:spcPts val="2519"/>
                </a:lnSpc>
              </a:pPr>
              <a:r>
                <a:rPr lang="en-US" sz="1800">
                  <a:solidFill>
                    <a:srgbClr val="000000"/>
                  </a:solidFill>
                  <a:latin typeface="Telegraf"/>
                </a:rPr>
                <a:t>Meaning 60% of the data could be explained by model</a:t>
              </a:r>
            </a:p>
          </p:txBody>
        </p:sp>
        <p:sp>
          <p:nvSpPr>
            <p:cNvPr name="TextBox 14" id="14"/>
            <p:cNvSpPr txBox="true"/>
            <p:nvPr/>
          </p:nvSpPr>
          <p:spPr>
            <a:xfrm rot="0">
              <a:off x="0" y="-19050"/>
              <a:ext cx="7769152" cy="445651"/>
            </a:xfrm>
            <a:prstGeom prst="rect">
              <a:avLst/>
            </a:prstGeom>
          </p:spPr>
          <p:txBody>
            <a:bodyPr anchor="t" rtlCol="false" tIns="0" lIns="0" bIns="0" rIns="0">
              <a:spAutoFit/>
            </a:bodyPr>
            <a:lstStyle/>
            <a:p>
              <a:pPr>
                <a:lnSpc>
                  <a:spcPts val="2730"/>
                </a:lnSpc>
              </a:pPr>
              <a:r>
                <a:rPr lang="en-US" sz="2100">
                  <a:solidFill>
                    <a:srgbClr val="071742"/>
                  </a:solidFill>
                  <a:latin typeface="Libre Franklin Black"/>
                </a:rPr>
                <a:t>Both models have a R-squared aroundn 0.6</a:t>
              </a:r>
            </a:p>
          </p:txBody>
        </p:sp>
      </p:grpSp>
      <p:pic>
        <p:nvPicPr>
          <p:cNvPr name="Picture 15" id="15"/>
          <p:cNvPicPr>
            <a:picLocks noChangeAspect="true"/>
          </p:cNvPicPr>
          <p:nvPr/>
        </p:nvPicPr>
        <p:blipFill>
          <a:blip r:embed="rId9"/>
          <a:srcRect l="0" t="0" r="0" b="0"/>
          <a:stretch>
            <a:fillRect/>
          </a:stretch>
        </p:blipFill>
        <p:spPr>
          <a:xfrm flipH="false" flipV="false" rot="0">
            <a:off x="9144000" y="3103830"/>
            <a:ext cx="6561533" cy="5289399"/>
          </a:xfrm>
          <a:prstGeom prst="rect">
            <a:avLst/>
          </a:prstGeom>
        </p:spPr>
      </p:pic>
      <p:grpSp>
        <p:nvGrpSpPr>
          <p:cNvPr name="Group 16" id="16"/>
          <p:cNvGrpSpPr/>
          <p:nvPr/>
        </p:nvGrpSpPr>
        <p:grpSpPr>
          <a:xfrm rot="0">
            <a:off x="9545294" y="8467140"/>
            <a:ext cx="6160239" cy="791160"/>
            <a:chOff x="0" y="0"/>
            <a:chExt cx="8213652" cy="1054881"/>
          </a:xfrm>
        </p:grpSpPr>
        <p:sp>
          <p:nvSpPr>
            <p:cNvPr name="TextBox 17" id="17"/>
            <p:cNvSpPr txBox="true"/>
            <p:nvPr/>
          </p:nvSpPr>
          <p:spPr>
            <a:xfrm rot="0">
              <a:off x="67269" y="651100"/>
              <a:ext cx="8146383" cy="403781"/>
            </a:xfrm>
            <a:prstGeom prst="rect">
              <a:avLst/>
            </a:prstGeom>
          </p:spPr>
          <p:txBody>
            <a:bodyPr anchor="t" rtlCol="false" tIns="0" lIns="0" bIns="0" rIns="0">
              <a:spAutoFit/>
            </a:bodyPr>
            <a:lstStyle/>
            <a:p>
              <a:pPr>
                <a:lnSpc>
                  <a:spcPts val="2519"/>
                </a:lnSpc>
              </a:pPr>
              <a:r>
                <a:rPr lang="en-US" sz="1800">
                  <a:solidFill>
                    <a:srgbClr val="000000"/>
                  </a:solidFill>
                  <a:latin typeface="Libre Franklin Light"/>
                </a:rPr>
                <a:t>At this threshold, Mevod would generate most revenue</a:t>
              </a:r>
            </a:p>
          </p:txBody>
        </p:sp>
        <p:sp>
          <p:nvSpPr>
            <p:cNvPr name="TextBox 18" id="18"/>
            <p:cNvSpPr txBox="true"/>
            <p:nvPr/>
          </p:nvSpPr>
          <p:spPr>
            <a:xfrm rot="0">
              <a:off x="0" y="-19050"/>
              <a:ext cx="8213652" cy="445651"/>
            </a:xfrm>
            <a:prstGeom prst="rect">
              <a:avLst/>
            </a:prstGeom>
          </p:spPr>
          <p:txBody>
            <a:bodyPr anchor="t" rtlCol="false" tIns="0" lIns="0" bIns="0" rIns="0">
              <a:spAutoFit/>
            </a:bodyPr>
            <a:lstStyle/>
            <a:p>
              <a:pPr algn="ctr">
                <a:lnSpc>
                  <a:spcPts val="2730"/>
                </a:lnSpc>
              </a:pPr>
              <a:r>
                <a:rPr lang="en-US" sz="2100">
                  <a:solidFill>
                    <a:srgbClr val="071742"/>
                  </a:solidFill>
                  <a:latin typeface="Libre Franklin Black"/>
                </a:rPr>
                <a:t>Threshold = 0.53</a:t>
              </a:r>
            </a:p>
          </p:txBody>
        </p:sp>
      </p:grpSp>
      <p:sp>
        <p:nvSpPr>
          <p:cNvPr name="TextBox 19" id="19"/>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91009">
            <a:off x="-8946060" y="-7791358"/>
            <a:ext cx="17892120" cy="13207637"/>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63199" y="1028700"/>
            <a:ext cx="495793" cy="429087"/>
          </a:xfrm>
          <a:prstGeom prst="rect">
            <a:avLst/>
          </a:prstGeom>
        </p:spPr>
      </p:pic>
      <p:grpSp>
        <p:nvGrpSpPr>
          <p:cNvPr name="Group 4" id="4"/>
          <p:cNvGrpSpPr/>
          <p:nvPr/>
        </p:nvGrpSpPr>
        <p:grpSpPr>
          <a:xfrm rot="0">
            <a:off x="17324493" y="9486218"/>
            <a:ext cx="369047" cy="141579"/>
            <a:chOff x="0" y="0"/>
            <a:chExt cx="1118932" cy="429260"/>
          </a:xfrm>
        </p:grpSpPr>
        <p:sp>
          <p:nvSpPr>
            <p:cNvPr name="Freeform 5" id="5"/>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pic>
        <p:nvPicPr>
          <p:cNvPr name="Picture 6" id="6"/>
          <p:cNvPicPr>
            <a:picLocks noChangeAspect="true"/>
          </p:cNvPicPr>
          <p:nvPr/>
        </p:nvPicPr>
        <p:blipFill>
          <a:blip r:embed="rId6"/>
          <a:srcRect l="0" t="0" r="0" b="0"/>
          <a:stretch>
            <a:fillRect/>
          </a:stretch>
        </p:blipFill>
        <p:spPr>
          <a:xfrm flipH="false" flipV="false" rot="0">
            <a:off x="10310812" y="723374"/>
            <a:ext cx="5352897" cy="438216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0310812" y="5334610"/>
            <a:ext cx="5352897" cy="4293186"/>
          </a:xfrm>
          <a:prstGeom prst="rect">
            <a:avLst/>
          </a:prstGeom>
        </p:spPr>
      </p:pic>
      <p:grpSp>
        <p:nvGrpSpPr>
          <p:cNvPr name="Group 8" id="8"/>
          <p:cNvGrpSpPr/>
          <p:nvPr/>
        </p:nvGrpSpPr>
        <p:grpSpPr>
          <a:xfrm rot="0">
            <a:off x="2285764" y="2914456"/>
            <a:ext cx="4890979" cy="2003485"/>
            <a:chOff x="0" y="0"/>
            <a:chExt cx="6521305" cy="2671313"/>
          </a:xfrm>
        </p:grpSpPr>
        <p:sp>
          <p:nvSpPr>
            <p:cNvPr name="TextBox 9" id="9"/>
            <p:cNvSpPr txBox="true"/>
            <p:nvPr/>
          </p:nvSpPr>
          <p:spPr>
            <a:xfrm rot="0">
              <a:off x="0" y="-47625"/>
              <a:ext cx="6521305" cy="1185492"/>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Revenue Lift</a:t>
              </a:r>
            </a:p>
          </p:txBody>
        </p:sp>
        <p:sp>
          <p:nvSpPr>
            <p:cNvPr name="TextBox 10" id="10"/>
            <p:cNvSpPr txBox="true"/>
            <p:nvPr/>
          </p:nvSpPr>
          <p:spPr>
            <a:xfrm rot="0">
              <a:off x="0" y="1414648"/>
              <a:ext cx="6521305" cy="1256665"/>
            </a:xfrm>
            <a:prstGeom prst="rect">
              <a:avLst/>
            </a:prstGeom>
          </p:spPr>
          <p:txBody>
            <a:bodyPr anchor="t" rtlCol="false" tIns="0" lIns="0" bIns="0" rIns="0">
              <a:spAutoFit/>
            </a:bodyPr>
            <a:lstStyle/>
            <a:p>
              <a:pPr>
                <a:lnSpc>
                  <a:spcPts val="2550"/>
                </a:lnSpc>
              </a:pPr>
            </a:p>
          </p:txBody>
        </p:sp>
      </p:grpSp>
      <p:sp>
        <p:nvSpPr>
          <p:cNvPr name="TextBox 11" id="11"/>
          <p:cNvSpPr txBox="true"/>
          <p:nvPr/>
        </p:nvSpPr>
        <p:spPr>
          <a:xfrm rot="-5400000">
            <a:off x="-2956028" y="5332238"/>
            <a:ext cx="7345288"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grpSp>
        <p:nvGrpSpPr>
          <p:cNvPr name="Group 12" id="12"/>
          <p:cNvGrpSpPr/>
          <p:nvPr/>
        </p:nvGrpSpPr>
        <p:grpSpPr>
          <a:xfrm rot="0">
            <a:off x="1814665" y="4441691"/>
            <a:ext cx="7126249" cy="3552618"/>
            <a:chOff x="0" y="0"/>
            <a:chExt cx="9501665" cy="4736824"/>
          </a:xfrm>
        </p:grpSpPr>
        <p:pic>
          <p:nvPicPr>
            <p:cNvPr name="Picture 13" id="13"/>
            <p:cNvPicPr>
              <a:picLocks noChangeAspect="true"/>
            </p:cNvPicPr>
            <p:nvPr/>
          </p:nvPicPr>
          <p:blipFill>
            <a:blip r:embed="rId8">
              <a:alphaModFix amt="9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0" y="0"/>
              <a:ext cx="1164154" cy="1164154"/>
            </a:xfrm>
            <a:prstGeom prst="rect">
              <a:avLst/>
            </a:prstGeom>
          </p:spPr>
        </p:pic>
        <p:sp>
          <p:nvSpPr>
            <p:cNvPr name="TextBox 14" id="14"/>
            <p:cNvSpPr txBox="true"/>
            <p:nvPr/>
          </p:nvSpPr>
          <p:spPr>
            <a:xfrm rot="0">
              <a:off x="582077" y="539613"/>
              <a:ext cx="7554338" cy="542018"/>
            </a:xfrm>
            <a:prstGeom prst="rect">
              <a:avLst/>
            </a:prstGeom>
          </p:spPr>
          <p:txBody>
            <a:bodyPr anchor="t" rtlCol="false" tIns="0" lIns="0" bIns="0" rIns="0">
              <a:spAutoFit/>
            </a:bodyPr>
            <a:lstStyle/>
            <a:p>
              <a:pPr>
                <a:lnSpc>
                  <a:spcPts val="3651"/>
                </a:lnSpc>
              </a:pPr>
              <a:r>
                <a:rPr lang="en-US" sz="2199">
                  <a:solidFill>
                    <a:srgbClr val="071742"/>
                  </a:solidFill>
                  <a:latin typeface="Libre Franklin Black"/>
                </a:rPr>
                <a:t>Model Assumptions</a:t>
              </a:r>
            </a:p>
          </p:txBody>
        </p:sp>
        <p:sp>
          <p:nvSpPr>
            <p:cNvPr name="TextBox 15" id="15"/>
            <p:cNvSpPr txBox="true"/>
            <p:nvPr/>
          </p:nvSpPr>
          <p:spPr>
            <a:xfrm rot="0">
              <a:off x="582077" y="1447987"/>
              <a:ext cx="8919588" cy="3288837"/>
            </a:xfrm>
            <a:prstGeom prst="rect">
              <a:avLst/>
            </a:prstGeom>
          </p:spPr>
          <p:txBody>
            <a:bodyPr anchor="t" rtlCol="false" tIns="0" lIns="0" bIns="0" rIns="0">
              <a:spAutoFit/>
            </a:bodyPr>
            <a:lstStyle/>
            <a:p>
              <a:pPr>
                <a:lnSpc>
                  <a:spcPts val="2799"/>
                </a:lnSpc>
              </a:pPr>
              <a:r>
                <a:rPr lang="en-US" sz="1999">
                  <a:solidFill>
                    <a:srgbClr val="000000"/>
                  </a:solidFill>
                  <a:latin typeface="Libre Franklin Light"/>
                </a:rPr>
                <a:t>All parameters fixed: </a:t>
              </a:r>
            </a:p>
            <a:p>
              <a:pPr>
                <a:lnSpc>
                  <a:spcPts val="2799"/>
                </a:lnSpc>
              </a:pPr>
              <a:r>
                <a:rPr lang="en-US" sz="1200">
                  <a:solidFill>
                    <a:srgbClr val="000000"/>
                  </a:solidFill>
                  <a:latin typeface="Arimo"/>
                </a:rPr>
                <a:t>acceptance_rate_nonchurn = 1</a:t>
              </a:r>
            </a:p>
            <a:p>
              <a:pPr>
                <a:lnSpc>
                  <a:spcPts val="2799"/>
                </a:lnSpc>
              </a:pPr>
              <a:r>
                <a:rPr lang="en-US" sz="1200">
                  <a:solidFill>
                    <a:srgbClr val="000000"/>
                  </a:solidFill>
                  <a:latin typeface="Arimo"/>
                </a:rPr>
                <a:t>acceptance_rate_churn = 0.5</a:t>
              </a:r>
            </a:p>
            <a:p>
              <a:pPr>
                <a:lnSpc>
                  <a:spcPts val="2799"/>
                </a:lnSpc>
              </a:pPr>
              <a:r>
                <a:rPr lang="en-US" sz="1200">
                  <a:solidFill>
                    <a:srgbClr val="000000"/>
                  </a:solidFill>
                  <a:latin typeface="Arimo"/>
                </a:rPr>
                <a:t>threshold = 0.53</a:t>
              </a:r>
            </a:p>
            <a:p>
              <a:pPr>
                <a:lnSpc>
                  <a:spcPts val="2799"/>
                </a:lnSpc>
              </a:pPr>
              <a:r>
                <a:rPr lang="en-US" sz="1200">
                  <a:solidFill>
                    <a:srgbClr val="000000"/>
                  </a:solidFill>
                  <a:latin typeface="Arimo"/>
                </a:rPr>
                <a:t>base_price = 4.73 (base pricing scheme in UAE dirham)</a:t>
              </a:r>
            </a:p>
            <a:p>
              <a:pPr>
                <a:lnSpc>
                  <a:spcPts val="2799"/>
                </a:lnSpc>
              </a:pPr>
              <a:r>
                <a:rPr lang="en-US" sz="1200">
                  <a:solidFill>
                    <a:srgbClr val="000000"/>
                  </a:solidFill>
                  <a:latin typeface="Arimo"/>
                </a:rPr>
                <a:t>discount_amount = 0.3</a:t>
              </a:r>
            </a:p>
            <a:p>
              <a:pPr>
                <a:lnSpc>
                  <a:spcPts val="2799"/>
                </a:lnSpc>
              </a:pPr>
            </a:p>
          </p:txBody>
        </p:sp>
      </p:grpSp>
      <p:sp>
        <p:nvSpPr>
          <p:cNvPr name="TextBox 16" id="16"/>
          <p:cNvSpPr txBox="true"/>
          <p:nvPr/>
        </p:nvSpPr>
        <p:spPr>
          <a:xfrm rot="0">
            <a:off x="2285764" y="8300355"/>
            <a:ext cx="6655150" cy="742950"/>
          </a:xfrm>
          <a:prstGeom prst="rect">
            <a:avLst/>
          </a:prstGeom>
        </p:spPr>
        <p:txBody>
          <a:bodyPr anchor="t" rtlCol="false" tIns="0" lIns="0" bIns="0" rIns="0">
            <a:spAutoFit/>
          </a:bodyPr>
          <a:lstStyle/>
          <a:p>
            <a:pPr>
              <a:lnSpc>
                <a:spcPts val="2999"/>
              </a:lnSpc>
            </a:pPr>
            <a:r>
              <a:rPr lang="en-US" sz="1999">
                <a:solidFill>
                  <a:srgbClr val="000000"/>
                </a:solidFill>
                <a:latin typeface="Libre Franklin Light"/>
              </a:rPr>
              <a:t>Offers will be distributed to everyone as the model is not perfectly identifying high likelihood churners, and </a:t>
            </a:r>
          </a:p>
        </p:txBody>
      </p:sp>
      <p:sp>
        <p:nvSpPr>
          <p:cNvPr name="TextBox 17" id="17"/>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375199" y="-5439788"/>
            <a:ext cx="8133818" cy="813381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607140" y="7613710"/>
            <a:ext cx="7723270" cy="5701177"/>
          </a:xfrm>
          <a:prstGeom prst="rect">
            <a:avLst/>
          </a:prstGeom>
        </p:spPr>
      </p:pic>
      <p:grpSp>
        <p:nvGrpSpPr>
          <p:cNvPr name="Group 4" id="4"/>
          <p:cNvGrpSpPr/>
          <p:nvPr/>
        </p:nvGrpSpPr>
        <p:grpSpPr>
          <a:xfrm rot="0">
            <a:off x="2285764" y="4463905"/>
            <a:ext cx="5501936" cy="5823095"/>
            <a:chOff x="0" y="0"/>
            <a:chExt cx="7335914" cy="7764126"/>
          </a:xfrm>
        </p:grpSpPr>
        <p:pic>
          <p:nvPicPr>
            <p:cNvPr name="Picture 5" id="5"/>
            <p:cNvPicPr>
              <a:picLocks noChangeAspect="true"/>
            </p:cNvPicPr>
            <p:nvPr/>
          </p:nvPicPr>
          <p:blipFill>
            <a:blip r:embed="rId6"/>
            <a:srcRect l="0" t="19914" r="0" b="9527"/>
            <a:stretch>
              <a:fillRect/>
            </a:stretch>
          </p:blipFill>
          <p:spPr>
            <a:xfrm>
              <a:off x="0" y="0"/>
              <a:ext cx="7335914" cy="7764126"/>
            </a:xfrm>
            <a:prstGeom prst="rect">
              <a:avLst/>
            </a:prstGeom>
          </p:spPr>
        </p:pic>
      </p:grpSp>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63199" y="1028700"/>
            <a:ext cx="495793" cy="429087"/>
          </a:xfrm>
          <a:prstGeom prst="rect">
            <a:avLst/>
          </a:prstGeom>
        </p:spPr>
      </p:pic>
      <p:grpSp>
        <p:nvGrpSpPr>
          <p:cNvPr name="Group 7" id="7"/>
          <p:cNvGrpSpPr/>
          <p:nvPr/>
        </p:nvGrpSpPr>
        <p:grpSpPr>
          <a:xfrm rot="0">
            <a:off x="17324493" y="9486218"/>
            <a:ext cx="369047" cy="141579"/>
            <a:chOff x="0" y="0"/>
            <a:chExt cx="1118932" cy="429260"/>
          </a:xfrm>
        </p:grpSpPr>
        <p:sp>
          <p:nvSpPr>
            <p:cNvPr name="Freeform 8" id="8"/>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sp>
        <p:nvSpPr>
          <p:cNvPr name="TextBox 9" id="9"/>
          <p:cNvSpPr txBox="true"/>
          <p:nvPr/>
        </p:nvSpPr>
        <p:spPr>
          <a:xfrm rot="0">
            <a:off x="2285764" y="2027014"/>
            <a:ext cx="5652979" cy="901025"/>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Improvements</a:t>
            </a:r>
          </a:p>
        </p:txBody>
      </p:sp>
      <p:grpSp>
        <p:nvGrpSpPr>
          <p:cNvPr name="Group 10" id="10"/>
          <p:cNvGrpSpPr/>
          <p:nvPr/>
        </p:nvGrpSpPr>
        <p:grpSpPr>
          <a:xfrm rot="0">
            <a:off x="8904240" y="1913012"/>
            <a:ext cx="7506287" cy="1888302"/>
            <a:chOff x="0" y="0"/>
            <a:chExt cx="10008382" cy="2517736"/>
          </a:xfrm>
        </p:grpSpPr>
        <p:sp>
          <p:nvSpPr>
            <p:cNvPr name="TextBox 11" id="11"/>
            <p:cNvSpPr txBox="true"/>
            <p:nvPr/>
          </p:nvSpPr>
          <p:spPr>
            <a:xfrm rot="0">
              <a:off x="81968" y="651100"/>
              <a:ext cx="9926414" cy="1866636"/>
            </a:xfrm>
            <a:prstGeom prst="rect">
              <a:avLst/>
            </a:prstGeom>
          </p:spPr>
          <p:txBody>
            <a:bodyPr anchor="t" rtlCol="false" tIns="0" lIns="0" bIns="0" rIns="0">
              <a:spAutoFit/>
            </a:bodyPr>
            <a:lstStyle/>
            <a:p>
              <a:pPr>
                <a:lnSpc>
                  <a:spcPts val="2799"/>
                </a:lnSpc>
              </a:pPr>
              <a:r>
                <a:rPr lang="en-US" sz="1999">
                  <a:solidFill>
                    <a:srgbClr val="000000"/>
                  </a:solidFill>
                  <a:latin typeface="Libre Franklin Light"/>
                </a:rPr>
                <a:t>The data provided is not in a good quality. Many unreasonable records and limited survey questions. If clearer the targeted population is understood, then more precisely marketing strategies could be formulated.</a:t>
              </a:r>
            </a:p>
          </p:txBody>
        </p:sp>
        <p:sp>
          <p:nvSpPr>
            <p:cNvPr name="TextBox 12" id="12"/>
            <p:cNvSpPr txBox="true"/>
            <p:nvPr/>
          </p:nvSpPr>
          <p:spPr>
            <a:xfrm rot="0">
              <a:off x="0" y="-19050"/>
              <a:ext cx="10008382" cy="445651"/>
            </a:xfrm>
            <a:prstGeom prst="rect">
              <a:avLst/>
            </a:prstGeom>
          </p:spPr>
          <p:txBody>
            <a:bodyPr anchor="t" rtlCol="false" tIns="0" lIns="0" bIns="0" rIns="0">
              <a:spAutoFit/>
            </a:bodyPr>
            <a:lstStyle/>
            <a:p>
              <a:pPr>
                <a:lnSpc>
                  <a:spcPts val="2730"/>
                </a:lnSpc>
              </a:pPr>
              <a:r>
                <a:rPr lang="en-US" sz="2100">
                  <a:solidFill>
                    <a:srgbClr val="071742"/>
                  </a:solidFill>
                  <a:latin typeface="Libre Franklin Black"/>
                </a:rPr>
                <a:t>1. Data Source  &amp; Quality</a:t>
              </a:r>
            </a:p>
          </p:txBody>
        </p:sp>
      </p:grpSp>
      <p:grpSp>
        <p:nvGrpSpPr>
          <p:cNvPr name="Group 13" id="13"/>
          <p:cNvGrpSpPr/>
          <p:nvPr/>
        </p:nvGrpSpPr>
        <p:grpSpPr>
          <a:xfrm rot="0">
            <a:off x="8904240" y="4343539"/>
            <a:ext cx="7506287" cy="1532751"/>
            <a:chOff x="0" y="0"/>
            <a:chExt cx="10008382" cy="2043668"/>
          </a:xfrm>
        </p:grpSpPr>
        <p:sp>
          <p:nvSpPr>
            <p:cNvPr name="TextBox 14" id="14"/>
            <p:cNvSpPr txBox="true"/>
            <p:nvPr/>
          </p:nvSpPr>
          <p:spPr>
            <a:xfrm rot="0">
              <a:off x="81968" y="651100"/>
              <a:ext cx="9926414" cy="1392568"/>
            </a:xfrm>
            <a:prstGeom prst="rect">
              <a:avLst/>
            </a:prstGeom>
          </p:spPr>
          <p:txBody>
            <a:bodyPr anchor="t" rtlCol="false" tIns="0" lIns="0" bIns="0" rIns="0">
              <a:spAutoFit/>
            </a:bodyPr>
            <a:lstStyle/>
            <a:p>
              <a:pPr>
                <a:lnSpc>
                  <a:spcPts val="2799"/>
                </a:lnSpc>
              </a:pPr>
              <a:r>
                <a:rPr lang="en-US" sz="1999">
                  <a:solidFill>
                    <a:srgbClr val="000000"/>
                  </a:solidFill>
                  <a:latin typeface="Libre Franklin Light"/>
                </a:rPr>
                <a:t>In order to make appropriate business strategies, it is important to understand our client well. If possible, more background information on current business model is welcomed.</a:t>
              </a:r>
            </a:p>
          </p:txBody>
        </p:sp>
        <p:sp>
          <p:nvSpPr>
            <p:cNvPr name="TextBox 15" id="15"/>
            <p:cNvSpPr txBox="true"/>
            <p:nvPr/>
          </p:nvSpPr>
          <p:spPr>
            <a:xfrm rot="0">
              <a:off x="0" y="-19050"/>
              <a:ext cx="10008382" cy="445651"/>
            </a:xfrm>
            <a:prstGeom prst="rect">
              <a:avLst/>
            </a:prstGeom>
          </p:spPr>
          <p:txBody>
            <a:bodyPr anchor="t" rtlCol="false" tIns="0" lIns="0" bIns="0" rIns="0">
              <a:spAutoFit/>
            </a:bodyPr>
            <a:lstStyle/>
            <a:p>
              <a:pPr>
                <a:lnSpc>
                  <a:spcPts val="2730"/>
                </a:lnSpc>
              </a:pPr>
              <a:r>
                <a:rPr lang="en-US" sz="2100">
                  <a:solidFill>
                    <a:srgbClr val="071742"/>
                  </a:solidFill>
                  <a:latin typeface="Libre Franklin Black"/>
                </a:rPr>
                <a:t>2. More Information Needed</a:t>
              </a:r>
            </a:p>
          </p:txBody>
        </p:sp>
      </p:grpSp>
      <p:grpSp>
        <p:nvGrpSpPr>
          <p:cNvPr name="Group 16" id="16"/>
          <p:cNvGrpSpPr/>
          <p:nvPr/>
        </p:nvGrpSpPr>
        <p:grpSpPr>
          <a:xfrm rot="0">
            <a:off x="8904240" y="6779773"/>
            <a:ext cx="7506287" cy="1888302"/>
            <a:chOff x="0" y="0"/>
            <a:chExt cx="10008382" cy="2517736"/>
          </a:xfrm>
        </p:grpSpPr>
        <p:sp>
          <p:nvSpPr>
            <p:cNvPr name="TextBox 17" id="17"/>
            <p:cNvSpPr txBox="true"/>
            <p:nvPr/>
          </p:nvSpPr>
          <p:spPr>
            <a:xfrm rot="0">
              <a:off x="81968" y="651100"/>
              <a:ext cx="9926414" cy="1866636"/>
            </a:xfrm>
            <a:prstGeom prst="rect">
              <a:avLst/>
            </a:prstGeom>
          </p:spPr>
          <p:txBody>
            <a:bodyPr anchor="t" rtlCol="false" tIns="0" lIns="0" bIns="0" rIns="0">
              <a:spAutoFit/>
            </a:bodyPr>
            <a:lstStyle/>
            <a:p>
              <a:pPr>
                <a:lnSpc>
                  <a:spcPts val="2799"/>
                </a:lnSpc>
              </a:pPr>
              <a:r>
                <a:rPr lang="en-US" sz="1999">
                  <a:solidFill>
                    <a:srgbClr val="000000"/>
                  </a:solidFill>
                  <a:latin typeface="Libre Franklin Light"/>
                </a:rPr>
                <a:t>Current Churn model could not predict all possible churners. Advanced machine learning model could be used to identify key features of churner and them make corresponding discount offers and other marketing strategies.</a:t>
              </a:r>
            </a:p>
          </p:txBody>
        </p:sp>
        <p:sp>
          <p:nvSpPr>
            <p:cNvPr name="TextBox 18" id="18"/>
            <p:cNvSpPr txBox="true"/>
            <p:nvPr/>
          </p:nvSpPr>
          <p:spPr>
            <a:xfrm rot="0">
              <a:off x="0" y="-19050"/>
              <a:ext cx="10008382" cy="445651"/>
            </a:xfrm>
            <a:prstGeom prst="rect">
              <a:avLst/>
            </a:prstGeom>
          </p:spPr>
          <p:txBody>
            <a:bodyPr anchor="t" rtlCol="false" tIns="0" lIns="0" bIns="0" rIns="0">
              <a:spAutoFit/>
            </a:bodyPr>
            <a:lstStyle/>
            <a:p>
              <a:pPr>
                <a:lnSpc>
                  <a:spcPts val="2730"/>
                </a:lnSpc>
              </a:pPr>
              <a:r>
                <a:rPr lang="en-US" sz="2100">
                  <a:solidFill>
                    <a:srgbClr val="071742"/>
                  </a:solidFill>
                  <a:latin typeface="Libre Franklin Black"/>
                </a:rPr>
                <a:t>3. Models Could be Further Modified</a:t>
              </a:r>
            </a:p>
          </p:txBody>
        </p:sp>
      </p:grpSp>
      <p:sp>
        <p:nvSpPr>
          <p:cNvPr name="TextBox 19" id="19"/>
          <p:cNvSpPr txBox="true"/>
          <p:nvPr/>
        </p:nvSpPr>
        <p:spPr>
          <a:xfrm rot="-5400000">
            <a:off x="-2868510" y="5419757"/>
            <a:ext cx="7170251"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sp>
        <p:nvSpPr>
          <p:cNvPr name="TextBox 20" id="20"/>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886196">
            <a:off x="1069493" y="-1696311"/>
            <a:ext cx="12327374" cy="1232737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886196">
            <a:off x="7422574" y="1298310"/>
            <a:ext cx="11448140" cy="1144814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63199" y="1028700"/>
            <a:ext cx="495793" cy="429087"/>
          </a:xfrm>
          <a:prstGeom prst="rect">
            <a:avLst/>
          </a:prstGeom>
        </p:spPr>
      </p:pic>
      <p:grpSp>
        <p:nvGrpSpPr>
          <p:cNvPr name="Group 5" id="5"/>
          <p:cNvGrpSpPr/>
          <p:nvPr/>
        </p:nvGrpSpPr>
        <p:grpSpPr>
          <a:xfrm rot="0">
            <a:off x="17324493" y="9486218"/>
            <a:ext cx="369047" cy="141579"/>
            <a:chOff x="0" y="0"/>
            <a:chExt cx="1118932" cy="429260"/>
          </a:xfrm>
        </p:grpSpPr>
        <p:sp>
          <p:nvSpPr>
            <p:cNvPr name="Freeform 6" id="6"/>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sp>
        <p:nvSpPr>
          <p:cNvPr name="TextBox 7" id="7"/>
          <p:cNvSpPr txBox="true"/>
          <p:nvPr/>
        </p:nvSpPr>
        <p:spPr>
          <a:xfrm rot="0">
            <a:off x="2388602" y="3883343"/>
            <a:ext cx="5176729" cy="901025"/>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Take aways</a:t>
            </a:r>
          </a:p>
        </p:txBody>
      </p:sp>
      <p:sp>
        <p:nvSpPr>
          <p:cNvPr name="TextBox 8" id="8"/>
          <p:cNvSpPr txBox="true"/>
          <p:nvPr/>
        </p:nvSpPr>
        <p:spPr>
          <a:xfrm rot="0">
            <a:off x="8955354" y="3476884"/>
            <a:ext cx="7702114" cy="4282906"/>
          </a:xfrm>
          <a:prstGeom prst="rect">
            <a:avLst/>
          </a:prstGeom>
        </p:spPr>
        <p:txBody>
          <a:bodyPr anchor="t" rtlCol="false" tIns="0" lIns="0" bIns="0" rIns="0">
            <a:spAutoFit/>
          </a:bodyPr>
          <a:lstStyle/>
          <a:p>
            <a:pPr>
              <a:lnSpc>
                <a:spcPts val="3079"/>
              </a:lnSpc>
            </a:pPr>
            <a:r>
              <a:rPr lang="en-US" sz="2199">
                <a:solidFill>
                  <a:srgbClr val="000000"/>
                </a:solidFill>
                <a:latin typeface="Libre Franklin Medium"/>
              </a:rPr>
              <a:t>/ Targeting Addicted Gen X as Mevod's main focus customer, and providing high quality contents to advanced internet subscribers.</a:t>
            </a:r>
          </a:p>
          <a:p>
            <a:pPr>
              <a:lnSpc>
                <a:spcPts val="3079"/>
              </a:lnSpc>
            </a:pPr>
          </a:p>
          <a:p>
            <a:pPr>
              <a:lnSpc>
                <a:spcPts val="3079"/>
              </a:lnSpc>
            </a:pPr>
            <a:r>
              <a:rPr lang="en-US" sz="2199">
                <a:solidFill>
                  <a:srgbClr val="000000"/>
                </a:solidFill>
                <a:latin typeface="Libre Franklin Medium"/>
              </a:rPr>
              <a:t>/ </a:t>
            </a:r>
            <a:r>
              <a:rPr lang="en-US" sz="2199">
                <a:solidFill>
                  <a:srgbClr val="000000"/>
                </a:solidFill>
                <a:latin typeface="Libre Franklin Medium"/>
              </a:rPr>
              <a:t>Focus on exclusive contents, mainly comedy and drama.</a:t>
            </a:r>
          </a:p>
          <a:p>
            <a:pPr>
              <a:lnSpc>
                <a:spcPts val="3079"/>
              </a:lnSpc>
            </a:pPr>
          </a:p>
          <a:p>
            <a:pPr>
              <a:lnSpc>
                <a:spcPts val="3079"/>
              </a:lnSpc>
            </a:pPr>
            <a:r>
              <a:rPr lang="en-US" sz="2199">
                <a:solidFill>
                  <a:srgbClr val="000000"/>
                </a:solidFill>
                <a:latin typeface="Libre Franklin Medium"/>
              </a:rPr>
              <a:t>/ Facebook, search, and Pinterest are the three lowest CAC channels.</a:t>
            </a:r>
          </a:p>
          <a:p>
            <a:pPr>
              <a:lnSpc>
                <a:spcPts val="3079"/>
              </a:lnSpc>
            </a:pPr>
          </a:p>
          <a:p>
            <a:pPr>
              <a:lnSpc>
                <a:spcPts val="3079"/>
              </a:lnSpc>
            </a:pPr>
            <a:r>
              <a:rPr lang="en-US" sz="2199">
                <a:solidFill>
                  <a:srgbClr val="000000"/>
                </a:solidFill>
                <a:latin typeface="Libre Franklin Medium"/>
              </a:rPr>
              <a:t>/ </a:t>
            </a:r>
            <a:r>
              <a:rPr lang="en-US" sz="2199">
                <a:solidFill>
                  <a:srgbClr val="000000"/>
                </a:solidFill>
                <a:latin typeface="Libre Franklin Medium"/>
              </a:rPr>
              <a:t>Mevod should make discount offer to everyone due to short account life and low net revenue</a:t>
            </a:r>
          </a:p>
        </p:txBody>
      </p:sp>
      <p:sp>
        <p:nvSpPr>
          <p:cNvPr name="TextBox 9" id="9"/>
          <p:cNvSpPr txBox="true"/>
          <p:nvPr/>
        </p:nvSpPr>
        <p:spPr>
          <a:xfrm rot="-5400000">
            <a:off x="-2781857" y="5506409"/>
            <a:ext cx="6996946"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sp>
        <p:nvSpPr>
          <p:cNvPr name="TextBox 10" id="10"/>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24493" y="9486218"/>
            <a:ext cx="369047" cy="141579"/>
            <a:chOff x="0" y="0"/>
            <a:chExt cx="1118932" cy="429260"/>
          </a:xfrm>
        </p:grpSpPr>
        <p:sp>
          <p:nvSpPr>
            <p:cNvPr name="Freeform 3" id="3"/>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703906" y="7075761"/>
            <a:ext cx="482666" cy="41772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803519">
            <a:off x="-24282984" y="-6069527"/>
            <a:ext cx="31185089" cy="23020266"/>
          </a:xfrm>
          <a:prstGeom prst="rect">
            <a:avLst/>
          </a:prstGeom>
        </p:spPr>
      </p:pic>
      <p:sp>
        <p:nvSpPr>
          <p:cNvPr name="TextBox 6" id="6"/>
          <p:cNvSpPr txBox="true"/>
          <p:nvPr/>
        </p:nvSpPr>
        <p:spPr>
          <a:xfrm rot="0">
            <a:off x="6509768" y="2931869"/>
            <a:ext cx="10433533" cy="2508736"/>
          </a:xfrm>
          <a:prstGeom prst="rect">
            <a:avLst/>
          </a:prstGeom>
        </p:spPr>
        <p:txBody>
          <a:bodyPr anchor="t" rtlCol="false" tIns="0" lIns="0" bIns="0" rIns="0">
            <a:spAutoFit/>
          </a:bodyPr>
          <a:lstStyle/>
          <a:p>
            <a:pPr algn="r">
              <a:lnSpc>
                <a:spcPts val="20849"/>
              </a:lnSpc>
            </a:pPr>
            <a:r>
              <a:rPr lang="en-US" sz="13899">
                <a:solidFill>
                  <a:srgbClr val="000000"/>
                </a:solidFill>
                <a:latin typeface="Libre Franklin Black"/>
              </a:rPr>
              <a:t>Thank You</a:t>
            </a:r>
          </a:p>
        </p:txBody>
      </p:sp>
      <p:grpSp>
        <p:nvGrpSpPr>
          <p:cNvPr name="Group 7" id="7"/>
          <p:cNvGrpSpPr/>
          <p:nvPr/>
        </p:nvGrpSpPr>
        <p:grpSpPr>
          <a:xfrm rot="0">
            <a:off x="11411480" y="6908746"/>
            <a:ext cx="5847820" cy="2349554"/>
            <a:chOff x="0" y="0"/>
            <a:chExt cx="7797093" cy="3132738"/>
          </a:xfrm>
        </p:grpSpPr>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1529623"/>
              <a:ext cx="450035" cy="450035"/>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4833" y="2746969"/>
              <a:ext cx="360369" cy="360369"/>
            </a:xfrm>
            <a:prstGeom prst="rect">
              <a:avLst/>
            </a:prstGeom>
          </p:spPr>
        </p:pic>
        <p:sp>
          <p:nvSpPr>
            <p:cNvPr name="TextBox 10" id="10"/>
            <p:cNvSpPr txBox="true"/>
            <p:nvPr/>
          </p:nvSpPr>
          <p:spPr>
            <a:xfrm rot="0">
              <a:off x="809054" y="1376580"/>
              <a:ext cx="6988039" cy="1756159"/>
            </a:xfrm>
            <a:prstGeom prst="rect">
              <a:avLst/>
            </a:prstGeom>
          </p:spPr>
          <p:txBody>
            <a:bodyPr anchor="t" rtlCol="false" tIns="0" lIns="0" bIns="0" rIns="0">
              <a:spAutoFit/>
            </a:bodyPr>
            <a:lstStyle/>
            <a:p>
              <a:pPr>
                <a:lnSpc>
                  <a:spcPts val="3620"/>
                </a:lnSpc>
              </a:pPr>
              <a:r>
                <a:rPr lang="en-US" sz="2000">
                  <a:solidFill>
                    <a:srgbClr val="071742"/>
                  </a:solidFill>
                  <a:latin typeface="Libre Franklin Light"/>
                </a:rPr>
                <a:t>https://github.com/cocohakui/21Fall-Marketing-Analytics</a:t>
              </a:r>
            </a:p>
            <a:p>
              <a:pPr>
                <a:lnSpc>
                  <a:spcPts val="3620"/>
                </a:lnSpc>
              </a:pPr>
              <a:r>
                <a:rPr lang="en-US" sz="2000">
                  <a:solidFill>
                    <a:srgbClr val="071742"/>
                  </a:solidFill>
                  <a:latin typeface="Libre Franklin Light Bold"/>
                </a:rPr>
                <a:t>@cocohakui</a:t>
              </a:r>
            </a:p>
          </p:txBody>
        </p:sp>
        <p:sp>
          <p:nvSpPr>
            <p:cNvPr name="TextBox 11" id="11"/>
            <p:cNvSpPr txBox="true"/>
            <p:nvPr/>
          </p:nvSpPr>
          <p:spPr>
            <a:xfrm rot="0">
              <a:off x="17193" y="-95250"/>
              <a:ext cx="7779900" cy="1060450"/>
            </a:xfrm>
            <a:prstGeom prst="rect">
              <a:avLst/>
            </a:prstGeom>
          </p:spPr>
          <p:txBody>
            <a:bodyPr anchor="t" rtlCol="false" tIns="0" lIns="0" bIns="0" rIns="0">
              <a:spAutoFit/>
            </a:bodyPr>
            <a:lstStyle/>
            <a:p>
              <a:pPr>
                <a:lnSpc>
                  <a:spcPts val="3300"/>
                </a:lnSpc>
              </a:pPr>
              <a:r>
                <a:rPr lang="en-US" sz="2000">
                  <a:solidFill>
                    <a:srgbClr val="071742"/>
                  </a:solidFill>
                  <a:latin typeface="Libre Franklin Medium Bold"/>
                </a:rPr>
                <a:t>Xinran Xie</a:t>
              </a:r>
            </a:p>
            <a:p>
              <a:pPr>
                <a:lnSpc>
                  <a:spcPts val="3300"/>
                </a:lnSpc>
              </a:pPr>
              <a:r>
                <a:rPr lang="en-US" sz="2000">
                  <a:solidFill>
                    <a:srgbClr val="071742"/>
                  </a:solidFill>
                  <a:latin typeface="Libre Franklin Medium"/>
                </a:rPr>
                <a:t>1555 Century Ave, Pudong, Shanghai</a:t>
              </a:r>
            </a:p>
          </p:txBody>
        </p:sp>
      </p:grpSp>
      <p:sp>
        <p:nvSpPr>
          <p:cNvPr name="TextBox 12" id="12"/>
          <p:cNvSpPr txBox="true"/>
          <p:nvPr/>
        </p:nvSpPr>
        <p:spPr>
          <a:xfrm rot="0">
            <a:off x="16193062" y="990600"/>
            <a:ext cx="1500477" cy="863402"/>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16</a:t>
            </a:r>
          </a:p>
          <a:p>
            <a:pPr algn="r">
              <a:lnSpc>
                <a:spcPts val="34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9280173">
            <a:off x="7706154" y="1076591"/>
            <a:ext cx="8133818" cy="813381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280173">
            <a:off x="9356829" y="-1379877"/>
            <a:ext cx="8133818" cy="8133818"/>
          </a:xfrm>
          <a:prstGeom prst="rect">
            <a:avLst/>
          </a:prstGeom>
        </p:spPr>
      </p:pic>
      <p:grpSp>
        <p:nvGrpSpPr>
          <p:cNvPr name="Group 4" id="4"/>
          <p:cNvGrpSpPr/>
          <p:nvPr/>
        </p:nvGrpSpPr>
        <p:grpSpPr>
          <a:xfrm rot="0">
            <a:off x="1307886" y="1028700"/>
            <a:ext cx="7836114" cy="9258300"/>
            <a:chOff x="0" y="0"/>
            <a:chExt cx="10448152" cy="12344400"/>
          </a:xfrm>
        </p:grpSpPr>
        <p:pic>
          <p:nvPicPr>
            <p:cNvPr name="Picture 5" id="5"/>
            <p:cNvPicPr>
              <a:picLocks noChangeAspect="true"/>
            </p:cNvPicPr>
            <p:nvPr/>
          </p:nvPicPr>
          <p:blipFill>
            <a:blip r:embed="rId6"/>
            <a:srcRect l="7204" t="21755" r="0" b="7208"/>
            <a:stretch>
              <a:fillRect/>
            </a:stretch>
          </p:blipFill>
          <p:spPr>
            <a:xfrm>
              <a:off x="0" y="0"/>
              <a:ext cx="10448152" cy="12344400"/>
            </a:xfrm>
            <a:prstGeom prst="rect">
              <a:avLst/>
            </a:prstGeom>
          </p:spPr>
        </p:pic>
      </p:grpSp>
      <p:grpSp>
        <p:nvGrpSpPr>
          <p:cNvPr name="Group 6" id="6"/>
          <p:cNvGrpSpPr/>
          <p:nvPr/>
        </p:nvGrpSpPr>
        <p:grpSpPr>
          <a:xfrm rot="0">
            <a:off x="17324493" y="9486218"/>
            <a:ext cx="369047" cy="141579"/>
            <a:chOff x="0" y="0"/>
            <a:chExt cx="1118932" cy="429260"/>
          </a:xfrm>
        </p:grpSpPr>
        <p:sp>
          <p:nvSpPr>
            <p:cNvPr name="Freeform 7" id="7"/>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63199" y="1028700"/>
            <a:ext cx="495793" cy="429087"/>
          </a:xfrm>
          <a:prstGeom prst="rect">
            <a:avLst/>
          </a:prstGeom>
        </p:spPr>
      </p:pic>
      <p:sp>
        <p:nvSpPr>
          <p:cNvPr name="TextBox 9" id="9"/>
          <p:cNvSpPr txBox="true"/>
          <p:nvPr/>
        </p:nvSpPr>
        <p:spPr>
          <a:xfrm rot="0">
            <a:off x="10172987" y="4953000"/>
            <a:ext cx="7015953" cy="3604260"/>
          </a:xfrm>
          <a:prstGeom prst="rect">
            <a:avLst/>
          </a:prstGeom>
        </p:spPr>
        <p:txBody>
          <a:bodyPr anchor="t" rtlCol="false" tIns="0" lIns="0" bIns="0" rIns="0">
            <a:spAutoFit/>
          </a:bodyPr>
          <a:lstStyle/>
          <a:p>
            <a:pPr>
              <a:lnSpc>
                <a:spcPts val="4800"/>
              </a:lnSpc>
            </a:pPr>
            <a:r>
              <a:rPr lang="en-US" sz="2400">
                <a:solidFill>
                  <a:srgbClr val="071742"/>
                </a:solidFill>
                <a:latin typeface="Libre Franklin Medium Bold"/>
              </a:rPr>
              <a:t>Case Overview</a:t>
            </a:r>
          </a:p>
          <a:p>
            <a:pPr>
              <a:lnSpc>
                <a:spcPts val="4800"/>
              </a:lnSpc>
            </a:pPr>
            <a:r>
              <a:rPr lang="en-US" sz="2400">
                <a:solidFill>
                  <a:srgbClr val="071742"/>
                </a:solidFill>
                <a:latin typeface="Libre Franklin Medium Bold"/>
              </a:rPr>
              <a:t>Exploratory Data Analysis</a:t>
            </a:r>
          </a:p>
          <a:p>
            <a:pPr>
              <a:lnSpc>
                <a:spcPts val="4800"/>
              </a:lnSpc>
            </a:pPr>
            <a:r>
              <a:rPr lang="en-US" sz="2400">
                <a:solidFill>
                  <a:srgbClr val="071742"/>
                </a:solidFill>
                <a:latin typeface="Libre Franklin Medium Bold"/>
              </a:rPr>
              <a:t>Segmentation &amp; Targeting</a:t>
            </a:r>
          </a:p>
          <a:p>
            <a:pPr>
              <a:lnSpc>
                <a:spcPts val="4800"/>
              </a:lnSpc>
            </a:pPr>
            <a:r>
              <a:rPr lang="en-US" sz="2400">
                <a:solidFill>
                  <a:srgbClr val="071742"/>
                </a:solidFill>
                <a:latin typeface="Libre Franklin Medium Bold"/>
              </a:rPr>
              <a:t>Allocation &amp; Attribution</a:t>
            </a:r>
          </a:p>
          <a:p>
            <a:pPr>
              <a:lnSpc>
                <a:spcPts val="4800"/>
              </a:lnSpc>
            </a:pPr>
            <a:r>
              <a:rPr lang="en-US" sz="2400">
                <a:solidFill>
                  <a:srgbClr val="071742"/>
                </a:solidFill>
                <a:latin typeface="Libre Franklin Medium Bold"/>
              </a:rPr>
              <a:t>Customer Churn</a:t>
            </a:r>
          </a:p>
          <a:p>
            <a:pPr>
              <a:lnSpc>
                <a:spcPts val="4800"/>
              </a:lnSpc>
            </a:pPr>
            <a:r>
              <a:rPr lang="en-US" sz="2400">
                <a:solidFill>
                  <a:srgbClr val="071742"/>
                </a:solidFill>
                <a:latin typeface="Libre Franklin Medium Bold"/>
              </a:rPr>
              <a:t>Further Steps</a:t>
            </a:r>
          </a:p>
        </p:txBody>
      </p:sp>
      <p:sp>
        <p:nvSpPr>
          <p:cNvPr name="TextBox 10" id="10"/>
          <p:cNvSpPr txBox="true"/>
          <p:nvPr/>
        </p:nvSpPr>
        <p:spPr>
          <a:xfrm rot="-5400000">
            <a:off x="-3056758" y="5231509"/>
            <a:ext cx="7546747"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 </a:t>
            </a:r>
          </a:p>
        </p:txBody>
      </p:sp>
      <p:sp>
        <p:nvSpPr>
          <p:cNvPr name="TextBox 11" id="11"/>
          <p:cNvSpPr txBox="true"/>
          <p:nvPr/>
        </p:nvSpPr>
        <p:spPr>
          <a:xfrm rot="0">
            <a:off x="10172987" y="2474426"/>
            <a:ext cx="7086313" cy="901025"/>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Agenda</a:t>
            </a:r>
          </a:p>
        </p:txBody>
      </p:sp>
      <p:sp>
        <p:nvSpPr>
          <p:cNvPr name="TextBox 12" id="12"/>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11095" y="6557371"/>
            <a:ext cx="8133818" cy="813381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95928" y="-2850589"/>
            <a:ext cx="7723270" cy="5701177"/>
          </a:xfrm>
          <a:prstGeom prst="rect">
            <a:avLst/>
          </a:prstGeom>
        </p:spPr>
      </p:pic>
      <p:grpSp>
        <p:nvGrpSpPr>
          <p:cNvPr name="Group 4" id="4"/>
          <p:cNvGrpSpPr/>
          <p:nvPr/>
        </p:nvGrpSpPr>
        <p:grpSpPr>
          <a:xfrm rot="0">
            <a:off x="17324493" y="9486218"/>
            <a:ext cx="369047" cy="141579"/>
            <a:chOff x="0" y="0"/>
            <a:chExt cx="1118932" cy="429260"/>
          </a:xfrm>
        </p:grpSpPr>
        <p:sp>
          <p:nvSpPr>
            <p:cNvPr name="Freeform 5" id="5"/>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63199" y="1028700"/>
            <a:ext cx="495793" cy="429087"/>
          </a:xfrm>
          <a:prstGeom prst="rect">
            <a:avLst/>
          </a:prstGeom>
        </p:spPr>
      </p:pic>
      <p:grpSp>
        <p:nvGrpSpPr>
          <p:cNvPr name="Group 7" id="7"/>
          <p:cNvGrpSpPr/>
          <p:nvPr/>
        </p:nvGrpSpPr>
        <p:grpSpPr>
          <a:xfrm rot="0">
            <a:off x="2407652" y="1533536"/>
            <a:ext cx="13863901" cy="6721626"/>
            <a:chOff x="0" y="0"/>
            <a:chExt cx="18485201" cy="8962168"/>
          </a:xfrm>
        </p:grpSpPr>
        <p:sp>
          <p:nvSpPr>
            <p:cNvPr name="TextBox 8" id="8"/>
            <p:cNvSpPr txBox="true"/>
            <p:nvPr/>
          </p:nvSpPr>
          <p:spPr>
            <a:xfrm rot="0">
              <a:off x="0" y="-47625"/>
              <a:ext cx="18485201" cy="1185492"/>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About Mevod</a:t>
              </a:r>
            </a:p>
          </p:txBody>
        </p:sp>
        <p:sp>
          <p:nvSpPr>
            <p:cNvPr name="TextBox 9" id="9"/>
            <p:cNvSpPr txBox="true"/>
            <p:nvPr/>
          </p:nvSpPr>
          <p:spPr>
            <a:xfrm rot="0">
              <a:off x="0" y="1464723"/>
              <a:ext cx="18485201" cy="7497445"/>
            </a:xfrm>
            <a:prstGeom prst="rect">
              <a:avLst/>
            </a:prstGeom>
          </p:spPr>
          <p:txBody>
            <a:bodyPr anchor="t" rtlCol="false" tIns="0" lIns="0" bIns="0" rIns="0">
              <a:spAutoFit/>
            </a:bodyPr>
            <a:lstStyle/>
            <a:p>
              <a:pPr>
                <a:lnSpc>
                  <a:spcPts val="2550"/>
                </a:lnSpc>
              </a:pPr>
            </a:p>
            <a:p>
              <a:pPr>
                <a:lnSpc>
                  <a:spcPts val="2999"/>
                </a:lnSpc>
              </a:pPr>
              <a:r>
                <a:rPr lang="en-US" sz="1700">
                  <a:solidFill>
                    <a:srgbClr val="000000"/>
                  </a:solidFill>
                  <a:latin typeface="Libre Franklin Light"/>
                </a:rPr>
                <a:t>Mevod, our client, is a Dubai based video on demand company that aims to become the dominant player of the regional OTT service market. Their current and potential competitors include Starz, an American OTT service company, and HBO. Unlike these foreign companies that treating the region as a secondary market, Movod would like to tailored to the Middle Eastern / Arabic-speaking market.</a:t>
              </a:r>
            </a:p>
            <a:p>
              <a:pPr>
                <a:lnSpc>
                  <a:spcPts val="2999"/>
                </a:lnSpc>
              </a:pPr>
            </a:p>
            <a:p>
              <a:pPr>
                <a:lnSpc>
                  <a:spcPts val="2999"/>
                </a:lnSpc>
              </a:pPr>
              <a:r>
                <a:rPr lang="en-US" sz="1999">
                  <a:solidFill>
                    <a:srgbClr val="000000"/>
                  </a:solidFill>
                  <a:latin typeface="Libre Franklin Light"/>
                </a:rPr>
                <a:t>Current </a:t>
              </a:r>
              <a:r>
                <a:rPr lang="en-US" sz="1499">
                  <a:solidFill>
                    <a:srgbClr val="000000"/>
                  </a:solidFill>
                  <a:latin typeface="Arimo"/>
                </a:rPr>
                <a:t>tactical plan: </a:t>
              </a:r>
            </a:p>
            <a:p>
              <a:pPr marL="431799" indent="-215899" lvl="1">
                <a:lnSpc>
                  <a:spcPts val="2999"/>
                </a:lnSpc>
                <a:buFont typeface="Arial"/>
                <a:buChar char="•"/>
              </a:pPr>
              <a:r>
                <a:rPr lang="en-US" sz="1999">
                  <a:solidFill>
                    <a:srgbClr val="000000"/>
                  </a:solidFill>
                  <a:latin typeface="Libre Franklin Light"/>
                </a:rPr>
                <a:t> A</a:t>
              </a:r>
              <a:r>
                <a:rPr lang="en-US" sz="1499">
                  <a:solidFill>
                    <a:srgbClr val="000000"/>
                  </a:solidFill>
                  <a:latin typeface="Arimo"/>
                </a:rPr>
                <a:t>cquiring and/or producing native content (currently primarily generated in Egypt and Turkey) </a:t>
              </a:r>
            </a:p>
            <a:p>
              <a:pPr marL="431799" indent="-215899" lvl="1">
                <a:lnSpc>
                  <a:spcPts val="2999"/>
                </a:lnSpc>
                <a:buFont typeface="Arial"/>
                <a:buChar char="•"/>
              </a:pPr>
              <a:r>
                <a:rPr lang="en-US" sz="1999">
                  <a:solidFill>
                    <a:srgbClr val="000000"/>
                  </a:solidFill>
                  <a:latin typeface="Libre Franklin Light"/>
                </a:rPr>
                <a:t> O</a:t>
              </a:r>
              <a:r>
                <a:rPr lang="en-US" sz="1499">
                  <a:solidFill>
                    <a:srgbClr val="000000"/>
                  </a:solidFill>
                  <a:latin typeface="Arimo"/>
                </a:rPr>
                <a:t>ffering superior customer service to establish their committed presence to the region. </a:t>
              </a:r>
            </a:p>
            <a:p>
              <a:pPr>
                <a:lnSpc>
                  <a:spcPts val="2999"/>
                </a:lnSpc>
              </a:pPr>
            </a:p>
            <a:p>
              <a:pPr>
                <a:lnSpc>
                  <a:spcPts val="2999"/>
                </a:lnSpc>
              </a:pPr>
              <a:r>
                <a:rPr lang="en-US" sz="1999">
                  <a:solidFill>
                    <a:srgbClr val="000000"/>
                  </a:solidFill>
                  <a:latin typeface="Libre Franklin Light"/>
                </a:rPr>
                <a:t>As of now, Mevod has a subscription business model, billed in a 4 month cycle, with six different pricing schemes:</a:t>
              </a:r>
            </a:p>
            <a:p>
              <a:pPr>
                <a:lnSpc>
                  <a:spcPts val="2999"/>
                </a:lnSpc>
              </a:pPr>
              <a:r>
                <a:rPr lang="en-US" sz="1999">
                  <a:solidFill>
                    <a:srgbClr val="000000"/>
                  </a:solidFill>
                  <a:latin typeface="Libre Franklin Light Italics"/>
                </a:rPr>
                <a:t>No trial fee                               /    Discounted trial fee</a:t>
              </a:r>
            </a:p>
            <a:p>
              <a:pPr>
                <a:lnSpc>
                  <a:spcPts val="2999"/>
                </a:lnSpc>
              </a:pPr>
              <a:r>
                <a:rPr lang="en-US" sz="1999">
                  <a:solidFill>
                    <a:srgbClr val="000000"/>
                  </a:solidFill>
                  <a:latin typeface="Libre Franklin Light Italics"/>
                </a:rPr>
                <a:t>7-day trial fee                         /     14-day trial fee </a:t>
              </a:r>
            </a:p>
            <a:p>
              <a:pPr>
                <a:lnSpc>
                  <a:spcPts val="2999"/>
                </a:lnSpc>
              </a:pPr>
              <a:r>
                <a:rPr lang="en-US" sz="1999">
                  <a:solidFill>
                    <a:srgbClr val="000000"/>
                  </a:solidFill>
                  <a:latin typeface="Libre Franklin Light Italics"/>
                </a:rPr>
                <a:t>Low priced monthly plan  /     High priced monthly plan</a:t>
              </a:r>
            </a:p>
            <a:p>
              <a:pPr>
                <a:lnSpc>
                  <a:spcPts val="2999"/>
                </a:lnSpc>
              </a:pPr>
            </a:p>
          </p:txBody>
        </p:sp>
      </p:grpSp>
      <p:sp>
        <p:nvSpPr>
          <p:cNvPr name="TextBox 10" id="10"/>
          <p:cNvSpPr txBox="true"/>
          <p:nvPr/>
        </p:nvSpPr>
        <p:spPr>
          <a:xfrm rot="-5400000">
            <a:off x="-2141285" y="6146982"/>
            <a:ext cx="5715802"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sp>
        <p:nvSpPr>
          <p:cNvPr name="TextBox 11" id="11"/>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3199" y="1028700"/>
            <a:ext cx="495793" cy="429087"/>
          </a:xfrm>
          <a:prstGeom prst="rect">
            <a:avLst/>
          </a:prstGeom>
        </p:spPr>
      </p:pic>
      <p:grpSp>
        <p:nvGrpSpPr>
          <p:cNvPr name="Group 3" id="3"/>
          <p:cNvGrpSpPr/>
          <p:nvPr/>
        </p:nvGrpSpPr>
        <p:grpSpPr>
          <a:xfrm rot="0">
            <a:off x="17324493" y="9486218"/>
            <a:ext cx="369047" cy="141579"/>
            <a:chOff x="0" y="0"/>
            <a:chExt cx="1118932" cy="429260"/>
          </a:xfrm>
        </p:grpSpPr>
        <p:sp>
          <p:nvSpPr>
            <p:cNvPr name="Freeform 4" id="4"/>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836279" y="-2625880"/>
            <a:ext cx="8672737" cy="8672737"/>
          </a:xfrm>
          <a:prstGeom prst="rect">
            <a:avLst/>
          </a:prstGeom>
        </p:spPr>
      </p:pic>
      <p:grpSp>
        <p:nvGrpSpPr>
          <p:cNvPr name="Group 6" id="6"/>
          <p:cNvGrpSpPr/>
          <p:nvPr/>
        </p:nvGrpSpPr>
        <p:grpSpPr>
          <a:xfrm rot="0">
            <a:off x="1671036" y="4182636"/>
            <a:ext cx="13467513" cy="1393341"/>
            <a:chOff x="0" y="0"/>
            <a:chExt cx="17956684" cy="1857788"/>
          </a:xfrm>
        </p:grpSpPr>
        <p:sp>
          <p:nvSpPr>
            <p:cNvPr name="TextBox 7" id="7"/>
            <p:cNvSpPr txBox="true"/>
            <p:nvPr/>
          </p:nvSpPr>
          <p:spPr>
            <a:xfrm rot="0">
              <a:off x="0" y="-47625"/>
              <a:ext cx="17956684" cy="1185492"/>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Data Overview</a:t>
              </a:r>
            </a:p>
          </p:txBody>
        </p:sp>
        <p:sp>
          <p:nvSpPr>
            <p:cNvPr name="TextBox 8" id="8"/>
            <p:cNvSpPr txBox="true"/>
            <p:nvPr/>
          </p:nvSpPr>
          <p:spPr>
            <a:xfrm rot="0">
              <a:off x="0" y="1464723"/>
              <a:ext cx="17956684" cy="393065"/>
            </a:xfrm>
            <a:prstGeom prst="rect">
              <a:avLst/>
            </a:prstGeom>
          </p:spPr>
          <p:txBody>
            <a:bodyPr anchor="t" rtlCol="false" tIns="0" lIns="0" bIns="0" rIns="0">
              <a:spAutoFit/>
            </a:bodyPr>
            <a:lstStyle/>
            <a:p>
              <a:pPr>
                <a:lnSpc>
                  <a:spcPts val="2550"/>
                </a:lnSpc>
              </a:pPr>
            </a:p>
          </p:txBody>
        </p:sp>
      </p:grpSp>
      <p:sp>
        <p:nvSpPr>
          <p:cNvPr name="TextBox 9" id="9"/>
          <p:cNvSpPr txBox="true"/>
          <p:nvPr/>
        </p:nvSpPr>
        <p:spPr>
          <a:xfrm rot="-5400000">
            <a:off x="-2965707" y="5322560"/>
            <a:ext cx="7364645"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pic>
        <p:nvPicPr>
          <p:cNvPr name="Picture 10" id="10"/>
          <p:cNvPicPr>
            <a:picLocks noChangeAspect="true"/>
          </p:cNvPicPr>
          <p:nvPr/>
        </p:nvPicPr>
        <p:blipFill>
          <a:blip r:embed="rId6">
            <a:alphaModFix amt="98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4756583" y="6263216"/>
            <a:ext cx="873115" cy="873115"/>
          </a:xfrm>
          <a:prstGeom prst="rect">
            <a:avLst/>
          </a:prstGeom>
        </p:spPr>
      </p:pic>
      <p:pic>
        <p:nvPicPr>
          <p:cNvPr name="Picture 11" id="11"/>
          <p:cNvPicPr>
            <a:picLocks noChangeAspect="true"/>
          </p:cNvPicPr>
          <p:nvPr/>
        </p:nvPicPr>
        <p:blipFill>
          <a:blip r:embed="rId6">
            <a:alphaModFix amt="98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7508559" y="6263216"/>
            <a:ext cx="873115" cy="873115"/>
          </a:xfrm>
          <a:prstGeom prst="rect">
            <a:avLst/>
          </a:prstGeom>
        </p:spPr>
      </p:pic>
      <p:pic>
        <p:nvPicPr>
          <p:cNvPr name="Picture 12" id="12"/>
          <p:cNvPicPr>
            <a:picLocks noChangeAspect="true"/>
          </p:cNvPicPr>
          <p:nvPr/>
        </p:nvPicPr>
        <p:blipFill>
          <a:blip r:embed="rId6">
            <a:alphaModFix amt="98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0724918" y="6263216"/>
            <a:ext cx="873115" cy="873115"/>
          </a:xfrm>
          <a:prstGeom prst="rect">
            <a:avLst/>
          </a:prstGeom>
        </p:spPr>
      </p:pic>
      <p:grpSp>
        <p:nvGrpSpPr>
          <p:cNvPr name="Group 13" id="13"/>
          <p:cNvGrpSpPr/>
          <p:nvPr/>
        </p:nvGrpSpPr>
        <p:grpSpPr>
          <a:xfrm rot="0">
            <a:off x="5031885" y="6739363"/>
            <a:ext cx="2397768" cy="2321821"/>
            <a:chOff x="0" y="0"/>
            <a:chExt cx="3197024" cy="3095762"/>
          </a:xfrm>
        </p:grpSpPr>
        <p:sp>
          <p:nvSpPr>
            <p:cNvPr name="TextBox 14" id="14"/>
            <p:cNvSpPr txBox="true"/>
            <p:nvPr/>
          </p:nvSpPr>
          <p:spPr>
            <a:xfrm rot="0">
              <a:off x="0" y="-85725"/>
              <a:ext cx="3197024" cy="512302"/>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Italics"/>
                </a:rPr>
                <a:t>Subscribers</a:t>
              </a:r>
            </a:p>
          </p:txBody>
        </p:sp>
        <p:sp>
          <p:nvSpPr>
            <p:cNvPr name="TextBox 15" id="15"/>
            <p:cNvSpPr txBox="true"/>
            <p:nvPr/>
          </p:nvSpPr>
          <p:spPr>
            <a:xfrm rot="0">
              <a:off x="0" y="956844"/>
              <a:ext cx="3197024" cy="2138918"/>
            </a:xfrm>
            <a:prstGeom prst="rect">
              <a:avLst/>
            </a:prstGeom>
          </p:spPr>
          <p:txBody>
            <a:bodyPr anchor="t" rtlCol="false" tIns="0" lIns="0" bIns="0" rIns="0">
              <a:spAutoFit/>
            </a:bodyPr>
            <a:lstStyle/>
            <a:p>
              <a:pPr>
                <a:lnSpc>
                  <a:spcPts val="2519"/>
                </a:lnSpc>
              </a:pPr>
              <a:r>
                <a:rPr lang="en-US" sz="1800">
                  <a:solidFill>
                    <a:srgbClr val="000000"/>
                  </a:solidFill>
                  <a:latin typeface="Telegraf"/>
                </a:rPr>
                <a:t>Past or current subscribers' records include data such as characteristics and demographics</a:t>
              </a:r>
            </a:p>
          </p:txBody>
        </p:sp>
      </p:grpSp>
      <p:grpSp>
        <p:nvGrpSpPr>
          <p:cNvPr name="Group 16" id="16"/>
          <p:cNvGrpSpPr/>
          <p:nvPr/>
        </p:nvGrpSpPr>
        <p:grpSpPr>
          <a:xfrm rot="0">
            <a:off x="7945116" y="6739363"/>
            <a:ext cx="2397768" cy="2321821"/>
            <a:chOff x="0" y="0"/>
            <a:chExt cx="3197024" cy="3095762"/>
          </a:xfrm>
        </p:grpSpPr>
        <p:sp>
          <p:nvSpPr>
            <p:cNvPr name="TextBox 17" id="17"/>
            <p:cNvSpPr txBox="true"/>
            <p:nvPr/>
          </p:nvSpPr>
          <p:spPr>
            <a:xfrm rot="0">
              <a:off x="0" y="-85725"/>
              <a:ext cx="3197024" cy="512302"/>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Italics"/>
                </a:rPr>
                <a:t>CQM_engagenent</a:t>
              </a:r>
            </a:p>
          </p:txBody>
        </p:sp>
        <p:sp>
          <p:nvSpPr>
            <p:cNvPr name="TextBox 18" id="18"/>
            <p:cNvSpPr txBox="true"/>
            <p:nvPr/>
          </p:nvSpPr>
          <p:spPr>
            <a:xfrm rot="0">
              <a:off x="0" y="956844"/>
              <a:ext cx="3197024" cy="2138918"/>
            </a:xfrm>
            <a:prstGeom prst="rect">
              <a:avLst/>
            </a:prstGeom>
          </p:spPr>
          <p:txBody>
            <a:bodyPr anchor="t" rtlCol="false" tIns="0" lIns="0" bIns="0" rIns="0">
              <a:spAutoFit/>
            </a:bodyPr>
            <a:lstStyle/>
            <a:p>
              <a:pPr>
                <a:lnSpc>
                  <a:spcPts val="2519"/>
                </a:lnSpc>
              </a:pPr>
              <a:r>
                <a:rPr lang="en-US" sz="1800">
                  <a:solidFill>
                    <a:srgbClr val="000000"/>
                  </a:solidFill>
                  <a:latin typeface="Telegraf"/>
                </a:rPr>
                <a:t>Product usage data measures the product engagement of a given subscriber in a given date</a:t>
              </a:r>
            </a:p>
          </p:txBody>
        </p:sp>
      </p:grpSp>
      <p:sp>
        <p:nvSpPr>
          <p:cNvPr name="TextBox 19" id="19"/>
          <p:cNvSpPr txBox="true"/>
          <p:nvPr/>
        </p:nvSpPr>
        <p:spPr>
          <a:xfrm rot="0">
            <a:off x="11161476" y="6653638"/>
            <a:ext cx="7126524" cy="405658"/>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Italics"/>
              </a:rPr>
              <a:t>Customer_service_reps</a:t>
            </a:r>
          </a:p>
        </p:txBody>
      </p:sp>
      <p:sp>
        <p:nvSpPr>
          <p:cNvPr name="TextBox 20" id="20"/>
          <p:cNvSpPr txBox="true"/>
          <p:nvPr/>
        </p:nvSpPr>
        <p:spPr>
          <a:xfrm rot="0">
            <a:off x="11161476" y="7440327"/>
            <a:ext cx="3770977" cy="1300877"/>
          </a:xfrm>
          <a:prstGeom prst="rect">
            <a:avLst/>
          </a:prstGeom>
        </p:spPr>
        <p:txBody>
          <a:bodyPr anchor="t" rtlCol="false" tIns="0" lIns="0" bIns="0" rIns="0">
            <a:spAutoFit/>
          </a:bodyPr>
          <a:lstStyle/>
          <a:p>
            <a:pPr>
              <a:lnSpc>
                <a:spcPts val="2519"/>
              </a:lnSpc>
            </a:pPr>
            <a:r>
              <a:rPr lang="en-US" sz="1200">
                <a:solidFill>
                  <a:srgbClr val="000000"/>
                </a:solidFill>
                <a:latin typeface="Arimo"/>
              </a:rPr>
              <a:t>Customer service representative data set include records of customer service representative who serves multiple subscribers.</a:t>
            </a:r>
          </a:p>
        </p:txBody>
      </p:sp>
      <p:pic>
        <p:nvPicPr>
          <p:cNvPr name="Picture 21" id="21"/>
          <p:cNvPicPr>
            <a:picLocks noChangeAspect="true"/>
          </p:cNvPicPr>
          <p:nvPr/>
        </p:nvPicPr>
        <p:blipFill>
          <a:blip r:embed="rId6">
            <a:alphaModFix amt="98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671036" y="6302806"/>
            <a:ext cx="873115" cy="873115"/>
          </a:xfrm>
          <a:prstGeom prst="rect">
            <a:avLst/>
          </a:prstGeom>
        </p:spPr>
      </p:pic>
      <p:grpSp>
        <p:nvGrpSpPr>
          <p:cNvPr name="Group 22" id="22"/>
          <p:cNvGrpSpPr/>
          <p:nvPr/>
        </p:nvGrpSpPr>
        <p:grpSpPr>
          <a:xfrm rot="0">
            <a:off x="2059872" y="6738982"/>
            <a:ext cx="2445489" cy="1681497"/>
            <a:chOff x="0" y="0"/>
            <a:chExt cx="3260652" cy="2241996"/>
          </a:xfrm>
        </p:grpSpPr>
        <p:sp>
          <p:nvSpPr>
            <p:cNvPr name="TextBox 23" id="23"/>
            <p:cNvSpPr txBox="true"/>
            <p:nvPr/>
          </p:nvSpPr>
          <p:spPr>
            <a:xfrm rot="0">
              <a:off x="63629" y="956359"/>
              <a:ext cx="3197024" cy="1285637"/>
            </a:xfrm>
            <a:prstGeom prst="rect">
              <a:avLst/>
            </a:prstGeom>
          </p:spPr>
          <p:txBody>
            <a:bodyPr anchor="t" rtlCol="false" tIns="0" lIns="0" bIns="0" rIns="0">
              <a:spAutoFit/>
            </a:bodyPr>
            <a:lstStyle/>
            <a:p>
              <a:pPr>
                <a:lnSpc>
                  <a:spcPts val="2519"/>
                </a:lnSpc>
              </a:pPr>
              <a:r>
                <a:rPr lang="en-US" sz="1800">
                  <a:solidFill>
                    <a:srgbClr val="000000"/>
                  </a:solidFill>
                  <a:latin typeface="Telegraf"/>
                </a:rPr>
                <a:t>Total spend per select channels per month, 2019/07- 2020/04</a:t>
              </a:r>
            </a:p>
          </p:txBody>
        </p:sp>
        <p:sp>
          <p:nvSpPr>
            <p:cNvPr name="TextBox 24" id="24"/>
            <p:cNvSpPr txBox="true"/>
            <p:nvPr/>
          </p:nvSpPr>
          <p:spPr>
            <a:xfrm rot="0">
              <a:off x="0" y="-19050"/>
              <a:ext cx="3260652" cy="445651"/>
            </a:xfrm>
            <a:prstGeom prst="rect">
              <a:avLst/>
            </a:prstGeom>
          </p:spPr>
          <p:txBody>
            <a:bodyPr anchor="t" rtlCol="false" tIns="0" lIns="0" bIns="0" rIns="0">
              <a:spAutoFit/>
            </a:bodyPr>
            <a:lstStyle/>
            <a:p>
              <a:pPr>
                <a:lnSpc>
                  <a:spcPts val="2730"/>
                </a:lnSpc>
              </a:pPr>
              <a:r>
                <a:rPr lang="en-US" sz="2100">
                  <a:solidFill>
                    <a:srgbClr val="071742"/>
                  </a:solidFill>
                  <a:latin typeface="Libre Franklin Black Italics"/>
                </a:rPr>
                <a:t>Channel_spend</a:t>
              </a:r>
            </a:p>
          </p:txBody>
        </p:sp>
      </p:grpSp>
      <p:sp>
        <p:nvSpPr>
          <p:cNvPr name="TextBox 25" id="25"/>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961294">
            <a:off x="-3584353" y="-6661601"/>
            <a:ext cx="14367885" cy="1060611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830128" y="3771574"/>
            <a:ext cx="3716563" cy="3716563"/>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144000" y="3771574"/>
            <a:ext cx="3716563" cy="3716563"/>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427437" y="3764785"/>
            <a:ext cx="3716563" cy="371656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741308" y="3764785"/>
            <a:ext cx="3716563" cy="3716563"/>
          </a:xfrm>
          <a:prstGeom prst="rect">
            <a:avLst/>
          </a:prstGeom>
        </p:spPr>
      </p:pic>
      <p:grpSp>
        <p:nvGrpSpPr>
          <p:cNvPr name="Group 7" id="7"/>
          <p:cNvGrpSpPr/>
          <p:nvPr/>
        </p:nvGrpSpPr>
        <p:grpSpPr>
          <a:xfrm rot="0">
            <a:off x="2207786" y="4268486"/>
            <a:ext cx="2722738" cy="2722738"/>
            <a:chOff x="0" y="0"/>
            <a:chExt cx="3630317" cy="3630317"/>
          </a:xfrm>
        </p:grpSpPr>
        <p:sp>
          <p:nvSpPr>
            <p:cNvPr name="TextBox 8" id="8"/>
            <p:cNvSpPr txBox="true"/>
            <p:nvPr/>
          </p:nvSpPr>
          <p:spPr>
            <a:xfrm rot="0">
              <a:off x="766891" y="1165836"/>
              <a:ext cx="2096536" cy="1193870"/>
            </a:xfrm>
            <a:prstGeom prst="rect">
              <a:avLst/>
            </a:prstGeom>
          </p:spPr>
          <p:txBody>
            <a:bodyPr anchor="t" rtlCol="false" tIns="0" lIns="0" bIns="0" rIns="0">
              <a:spAutoFit/>
            </a:bodyPr>
            <a:lstStyle/>
            <a:p>
              <a:pPr algn="ctr">
                <a:lnSpc>
                  <a:spcPts val="7503"/>
                </a:lnSpc>
              </a:pPr>
              <a:r>
                <a:rPr lang="en-US" sz="5359">
                  <a:solidFill>
                    <a:srgbClr val="000000"/>
                  </a:solidFill>
                  <a:latin typeface="Libre Franklin Bold"/>
                </a:rPr>
                <a:t>88%</a:t>
              </a:r>
            </a:p>
          </p:txBody>
        </p:sp>
        <p:grpSp>
          <p:nvGrpSpPr>
            <p:cNvPr name="Group 9" id="9"/>
            <p:cNvGrpSpPr>
              <a:grpSpLocks noChangeAspect="true"/>
            </p:cNvGrpSpPr>
            <p:nvPr/>
          </p:nvGrpSpPr>
          <p:grpSpPr>
            <a:xfrm rot="0">
              <a:off x="0" y="0"/>
              <a:ext cx="3630317" cy="3630317"/>
              <a:chOff x="0" y="0"/>
              <a:chExt cx="2540000" cy="2540000"/>
            </a:xfrm>
          </p:grpSpPr>
          <p:sp>
            <p:nvSpPr>
              <p:cNvPr name="Freeform 10" id="10"/>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F4F4F4"/>
              </a:solidFill>
            </p:spPr>
          </p:sp>
          <p:sp>
            <p:nvSpPr>
              <p:cNvPr name="Freeform 11" id="11"/>
              <p:cNvSpPr/>
              <p:nvPr/>
            </p:nvSpPr>
            <p:spPr>
              <a:xfrm>
                <a:off x="-102149" y="2605"/>
                <a:ext cx="2708191" cy="2662882"/>
              </a:xfrm>
              <a:custGeom>
                <a:avLst/>
                <a:gdLst/>
                <a:ahLst/>
                <a:cxnLst/>
                <a:rect r="r" b="b" t="t" l="l"/>
                <a:pathLst>
                  <a:path h="2662882" w="2708191">
                    <a:moveTo>
                      <a:pt x="1513260" y="5259"/>
                    </a:moveTo>
                    <a:cubicBezTo>
                      <a:pt x="2092796" y="70053"/>
                      <a:pt x="2553734" y="521193"/>
                      <a:pt x="2630962" y="1099203"/>
                    </a:cubicBezTo>
                    <a:cubicBezTo>
                      <a:pt x="2708191" y="1677213"/>
                      <a:pt x="2381863" y="2233540"/>
                      <a:pt x="1839667" y="2448211"/>
                    </a:cubicBezTo>
                    <a:cubicBezTo>
                      <a:pt x="1297471" y="2662882"/>
                      <a:pt x="678756" y="2480723"/>
                      <a:pt x="339378" y="2006505"/>
                    </a:cubicBezTo>
                    <a:cubicBezTo>
                      <a:pt x="0" y="1532287"/>
                      <a:pt x="27183" y="887887"/>
                      <a:pt x="405292" y="443935"/>
                    </a:cubicBezTo>
                    <a:cubicBezTo>
                      <a:pt x="434644" y="409157"/>
                      <a:pt x="480361" y="392743"/>
                      <a:pt x="525131" y="400908"/>
                    </a:cubicBezTo>
                    <a:cubicBezTo>
                      <a:pt x="569901" y="409072"/>
                      <a:pt x="606880" y="440567"/>
                      <a:pt x="622067" y="483467"/>
                    </a:cubicBezTo>
                    <a:cubicBezTo>
                      <a:pt x="637253" y="526367"/>
                      <a:pt x="628325" y="574113"/>
                      <a:pt x="598663" y="608627"/>
                    </a:cubicBezTo>
                    <a:cubicBezTo>
                      <a:pt x="296176" y="963789"/>
                      <a:pt x="274430" y="1479309"/>
                      <a:pt x="545932" y="1858683"/>
                    </a:cubicBezTo>
                    <a:cubicBezTo>
                      <a:pt x="817434" y="2238058"/>
                      <a:pt x="1312407" y="2383784"/>
                      <a:pt x="1746164" y="2212048"/>
                    </a:cubicBezTo>
                    <a:cubicBezTo>
                      <a:pt x="2179920" y="2040311"/>
                      <a:pt x="2440983" y="1595249"/>
                      <a:pt x="2379200" y="1132841"/>
                    </a:cubicBezTo>
                    <a:cubicBezTo>
                      <a:pt x="2317417" y="670433"/>
                      <a:pt x="1948667" y="309521"/>
                      <a:pt x="1485038" y="257686"/>
                    </a:cubicBezTo>
                    <a:cubicBezTo>
                      <a:pt x="1439789" y="252832"/>
                      <a:pt x="1400596" y="224138"/>
                      <a:pt x="1382300" y="182469"/>
                    </a:cubicBezTo>
                    <a:cubicBezTo>
                      <a:pt x="1364003" y="140801"/>
                      <a:pt x="1369400" y="92528"/>
                      <a:pt x="1396447" y="55929"/>
                    </a:cubicBezTo>
                    <a:cubicBezTo>
                      <a:pt x="1423494" y="19330"/>
                      <a:pt x="1468057" y="0"/>
                      <a:pt x="1513260" y="5259"/>
                    </a:cubicBezTo>
                    <a:close/>
                  </a:path>
                </a:pathLst>
              </a:custGeom>
              <a:solidFill>
                <a:srgbClr val="43EF97"/>
              </a:solidFill>
            </p:spPr>
          </p:sp>
        </p:grpSp>
      </p:grpSp>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771559" y="6220091"/>
            <a:ext cx="8133818" cy="8133818"/>
          </a:xfrm>
          <a:prstGeom prst="rect">
            <a:avLst/>
          </a:prstGeom>
        </p:spPr>
      </p:pic>
      <p:sp>
        <p:nvSpPr>
          <p:cNvPr name="TextBox 13" id="13"/>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05</a:t>
            </a:r>
          </a:p>
        </p:txBody>
      </p:sp>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63199" y="1028700"/>
            <a:ext cx="495793" cy="429087"/>
          </a:xfrm>
          <a:prstGeom prst="rect">
            <a:avLst/>
          </a:prstGeom>
        </p:spPr>
      </p:pic>
      <p:grpSp>
        <p:nvGrpSpPr>
          <p:cNvPr name="Group 15" id="15"/>
          <p:cNvGrpSpPr/>
          <p:nvPr/>
        </p:nvGrpSpPr>
        <p:grpSpPr>
          <a:xfrm rot="0">
            <a:off x="17324493" y="9486218"/>
            <a:ext cx="369047" cy="141579"/>
            <a:chOff x="0" y="0"/>
            <a:chExt cx="1118932" cy="429260"/>
          </a:xfrm>
        </p:grpSpPr>
        <p:sp>
          <p:nvSpPr>
            <p:cNvPr name="Freeform 16" id="16"/>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sp>
        <p:nvSpPr>
          <p:cNvPr name="TextBox 17" id="17"/>
          <p:cNvSpPr txBox="true"/>
          <p:nvPr/>
        </p:nvSpPr>
        <p:spPr>
          <a:xfrm rot="0">
            <a:off x="2134487" y="7412209"/>
            <a:ext cx="2930206" cy="323900"/>
          </a:xfrm>
          <a:prstGeom prst="rect">
            <a:avLst/>
          </a:prstGeom>
        </p:spPr>
        <p:txBody>
          <a:bodyPr anchor="t" rtlCol="false" tIns="0" lIns="0" bIns="0" rIns="0">
            <a:spAutoFit/>
          </a:bodyPr>
          <a:lstStyle/>
          <a:p>
            <a:pPr algn="ctr">
              <a:lnSpc>
                <a:spcPts val="2599"/>
              </a:lnSpc>
            </a:pPr>
            <a:r>
              <a:rPr lang="en-US" sz="1999">
                <a:solidFill>
                  <a:srgbClr val="071742"/>
                </a:solidFill>
                <a:latin typeface="Libre Franklin Black"/>
              </a:rPr>
              <a:t>Female Subscribers</a:t>
            </a:r>
          </a:p>
        </p:txBody>
      </p:sp>
      <p:sp>
        <p:nvSpPr>
          <p:cNvPr name="TextBox 18" id="18"/>
          <p:cNvSpPr txBox="true"/>
          <p:nvPr/>
        </p:nvSpPr>
        <p:spPr>
          <a:xfrm rot="-5400000">
            <a:off x="-2735125" y="5553141"/>
            <a:ext cx="6903483"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grpSp>
        <p:nvGrpSpPr>
          <p:cNvPr name="Group 19" id="19"/>
          <p:cNvGrpSpPr/>
          <p:nvPr/>
        </p:nvGrpSpPr>
        <p:grpSpPr>
          <a:xfrm rot="0">
            <a:off x="5924349" y="4268486"/>
            <a:ext cx="2722738" cy="2722738"/>
            <a:chOff x="0" y="0"/>
            <a:chExt cx="3630317" cy="3630317"/>
          </a:xfrm>
        </p:grpSpPr>
        <p:sp>
          <p:nvSpPr>
            <p:cNvPr name="TextBox 20" id="20"/>
            <p:cNvSpPr txBox="true"/>
            <p:nvPr/>
          </p:nvSpPr>
          <p:spPr>
            <a:xfrm rot="0">
              <a:off x="773228" y="1165836"/>
              <a:ext cx="2083861" cy="1193870"/>
            </a:xfrm>
            <a:prstGeom prst="rect">
              <a:avLst/>
            </a:prstGeom>
          </p:spPr>
          <p:txBody>
            <a:bodyPr anchor="t" rtlCol="false" tIns="0" lIns="0" bIns="0" rIns="0">
              <a:spAutoFit/>
            </a:bodyPr>
            <a:lstStyle/>
            <a:p>
              <a:pPr algn="ctr">
                <a:lnSpc>
                  <a:spcPts val="7503"/>
                </a:lnSpc>
              </a:pPr>
              <a:r>
                <a:rPr lang="en-US" sz="5359">
                  <a:solidFill>
                    <a:srgbClr val="000000"/>
                  </a:solidFill>
                  <a:latin typeface="Libre Franklin Bold"/>
                </a:rPr>
                <a:t>63%</a:t>
              </a:r>
            </a:p>
          </p:txBody>
        </p:sp>
        <p:grpSp>
          <p:nvGrpSpPr>
            <p:cNvPr name="Group 21" id="21"/>
            <p:cNvGrpSpPr>
              <a:grpSpLocks noChangeAspect="true"/>
            </p:cNvGrpSpPr>
            <p:nvPr/>
          </p:nvGrpSpPr>
          <p:grpSpPr>
            <a:xfrm rot="0">
              <a:off x="0" y="0"/>
              <a:ext cx="3630317" cy="3630317"/>
              <a:chOff x="0" y="0"/>
              <a:chExt cx="2540000" cy="2540000"/>
            </a:xfrm>
          </p:grpSpPr>
          <p:sp>
            <p:nvSpPr>
              <p:cNvPr name="Freeform 22" id="22"/>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F4F4F4"/>
              </a:solidFill>
            </p:spPr>
          </p:sp>
          <p:sp>
            <p:nvSpPr>
              <p:cNvPr name="Freeform 23" id="23"/>
              <p:cNvSpPr/>
              <p:nvPr/>
            </p:nvSpPr>
            <p:spPr>
              <a:xfrm>
                <a:off x="395348" y="2605"/>
                <a:ext cx="2231452" cy="2636865"/>
              </a:xfrm>
              <a:custGeom>
                <a:avLst/>
                <a:gdLst/>
                <a:ahLst/>
                <a:cxnLst/>
                <a:rect r="r" b="b" t="t" l="l"/>
                <a:pathLst>
                  <a:path h="2636865" w="2231452">
                    <a:moveTo>
                      <a:pt x="1015763" y="5259"/>
                    </a:moveTo>
                    <a:cubicBezTo>
                      <a:pt x="1557258" y="65800"/>
                      <a:pt x="1999797" y="465004"/>
                      <a:pt x="2115625" y="997419"/>
                    </a:cubicBezTo>
                    <a:cubicBezTo>
                      <a:pt x="2231452" y="1529835"/>
                      <a:pt x="1994756" y="2076808"/>
                      <a:pt x="1527352" y="2356836"/>
                    </a:cubicBezTo>
                    <a:cubicBezTo>
                      <a:pt x="1059949" y="2636865"/>
                      <a:pt x="466003" y="2587542"/>
                      <a:pt x="51192" y="2234252"/>
                    </a:cubicBezTo>
                    <a:cubicBezTo>
                      <a:pt x="16414" y="2204900"/>
                      <a:pt x="0" y="2159183"/>
                      <a:pt x="8165" y="2114413"/>
                    </a:cubicBezTo>
                    <a:cubicBezTo>
                      <a:pt x="16329" y="2069643"/>
                      <a:pt x="47824" y="2032664"/>
                      <a:pt x="90724" y="2017477"/>
                    </a:cubicBezTo>
                    <a:cubicBezTo>
                      <a:pt x="133624" y="2002290"/>
                      <a:pt x="181370" y="2011219"/>
                      <a:pt x="215884" y="2040881"/>
                    </a:cubicBezTo>
                    <a:cubicBezTo>
                      <a:pt x="547733" y="2323513"/>
                      <a:pt x="1022890" y="2362971"/>
                      <a:pt x="1396812" y="2138948"/>
                    </a:cubicBezTo>
                    <a:cubicBezTo>
                      <a:pt x="1770735" y="1914925"/>
                      <a:pt x="1960093" y="1477347"/>
                      <a:pt x="1867430" y="1051414"/>
                    </a:cubicBezTo>
                    <a:cubicBezTo>
                      <a:pt x="1774768" y="625482"/>
                      <a:pt x="1420737" y="306119"/>
                      <a:pt x="987541" y="257686"/>
                    </a:cubicBezTo>
                    <a:cubicBezTo>
                      <a:pt x="942292" y="252832"/>
                      <a:pt x="903099" y="224138"/>
                      <a:pt x="884803" y="182469"/>
                    </a:cubicBezTo>
                    <a:cubicBezTo>
                      <a:pt x="866506" y="140801"/>
                      <a:pt x="871903" y="92528"/>
                      <a:pt x="898950" y="55929"/>
                    </a:cubicBezTo>
                    <a:cubicBezTo>
                      <a:pt x="925997" y="19330"/>
                      <a:pt x="970560" y="0"/>
                      <a:pt x="1015763" y="5259"/>
                    </a:cubicBezTo>
                    <a:close/>
                  </a:path>
                </a:pathLst>
              </a:custGeom>
              <a:solidFill>
                <a:srgbClr val="26BDE2"/>
              </a:solidFill>
            </p:spPr>
          </p:sp>
        </p:grpSp>
      </p:grpSp>
      <p:sp>
        <p:nvSpPr>
          <p:cNvPr name="TextBox 24" id="24"/>
          <p:cNvSpPr txBox="true"/>
          <p:nvPr/>
        </p:nvSpPr>
        <p:spPr>
          <a:xfrm rot="0">
            <a:off x="5820615" y="7412209"/>
            <a:ext cx="2930206" cy="323900"/>
          </a:xfrm>
          <a:prstGeom prst="rect">
            <a:avLst/>
          </a:prstGeom>
        </p:spPr>
        <p:txBody>
          <a:bodyPr anchor="t" rtlCol="false" tIns="0" lIns="0" bIns="0" rIns="0">
            <a:spAutoFit/>
          </a:bodyPr>
          <a:lstStyle/>
          <a:p>
            <a:pPr algn="ctr">
              <a:lnSpc>
                <a:spcPts val="2599"/>
              </a:lnSpc>
            </a:pPr>
            <a:r>
              <a:rPr lang="en-US" sz="1999">
                <a:solidFill>
                  <a:srgbClr val="071742"/>
                </a:solidFill>
                <a:latin typeface="Libre Franklin Black"/>
              </a:rPr>
              <a:t>IOS Users</a:t>
            </a:r>
          </a:p>
        </p:txBody>
      </p:sp>
      <p:grpSp>
        <p:nvGrpSpPr>
          <p:cNvPr name="Group 25" id="25"/>
          <p:cNvGrpSpPr/>
          <p:nvPr/>
        </p:nvGrpSpPr>
        <p:grpSpPr>
          <a:xfrm rot="0">
            <a:off x="9640913" y="4261698"/>
            <a:ext cx="2722738" cy="2722738"/>
            <a:chOff x="0" y="0"/>
            <a:chExt cx="3630317" cy="3630317"/>
          </a:xfrm>
        </p:grpSpPr>
        <p:sp>
          <p:nvSpPr>
            <p:cNvPr name="TextBox 26" id="26"/>
            <p:cNvSpPr txBox="true"/>
            <p:nvPr/>
          </p:nvSpPr>
          <p:spPr>
            <a:xfrm rot="0">
              <a:off x="874876" y="1165836"/>
              <a:ext cx="1880566" cy="1193870"/>
            </a:xfrm>
            <a:prstGeom prst="rect">
              <a:avLst/>
            </a:prstGeom>
          </p:spPr>
          <p:txBody>
            <a:bodyPr anchor="t" rtlCol="false" tIns="0" lIns="0" bIns="0" rIns="0">
              <a:spAutoFit/>
            </a:bodyPr>
            <a:lstStyle/>
            <a:p>
              <a:pPr algn="ctr">
                <a:lnSpc>
                  <a:spcPts val="7503"/>
                </a:lnSpc>
              </a:pPr>
              <a:r>
                <a:rPr lang="en-US" sz="5359">
                  <a:solidFill>
                    <a:srgbClr val="000000"/>
                  </a:solidFill>
                  <a:latin typeface="Libre Franklin Bold"/>
                </a:rPr>
                <a:t>71%</a:t>
              </a:r>
            </a:p>
          </p:txBody>
        </p:sp>
        <p:grpSp>
          <p:nvGrpSpPr>
            <p:cNvPr name="Group 27" id="27"/>
            <p:cNvGrpSpPr>
              <a:grpSpLocks noChangeAspect="true"/>
            </p:cNvGrpSpPr>
            <p:nvPr/>
          </p:nvGrpSpPr>
          <p:grpSpPr>
            <a:xfrm rot="0">
              <a:off x="0" y="0"/>
              <a:ext cx="3630317" cy="3630317"/>
              <a:chOff x="0" y="0"/>
              <a:chExt cx="2540000" cy="2540000"/>
            </a:xfrm>
          </p:grpSpPr>
          <p:sp>
            <p:nvSpPr>
              <p:cNvPr name="Freeform 28" id="28"/>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F4F4F4"/>
              </a:solidFill>
            </p:spPr>
          </p:sp>
          <p:sp>
            <p:nvSpPr>
              <p:cNvPr name="Freeform 29" id="29"/>
              <p:cNvSpPr/>
              <p:nvPr/>
            </p:nvSpPr>
            <p:spPr>
              <a:xfrm>
                <a:off x="66274" y="2605"/>
                <a:ext cx="2501462" cy="2637763"/>
              </a:xfrm>
              <a:custGeom>
                <a:avLst/>
                <a:gdLst/>
                <a:ahLst/>
                <a:cxnLst/>
                <a:rect r="r" b="b" t="t" l="l"/>
                <a:pathLst>
                  <a:path h="2637763" w="2501462">
                    <a:moveTo>
                      <a:pt x="1344837" y="5259"/>
                    </a:moveTo>
                    <a:cubicBezTo>
                      <a:pt x="1965231" y="74621"/>
                      <a:pt x="2443225" y="584576"/>
                      <a:pt x="2472344" y="1208156"/>
                    </a:cubicBezTo>
                    <a:cubicBezTo>
                      <a:pt x="2501462" y="1831736"/>
                      <a:pt x="2073071" y="2384015"/>
                      <a:pt x="1461840" y="2510889"/>
                    </a:cubicBezTo>
                    <a:cubicBezTo>
                      <a:pt x="850609" y="2637763"/>
                      <a:pt x="237804" y="2301607"/>
                      <a:pt x="16335" y="1717953"/>
                    </a:cubicBezTo>
                    <a:cubicBezTo>
                      <a:pt x="0" y="1675478"/>
                      <a:pt x="7640" y="1627508"/>
                      <a:pt x="36363" y="1592209"/>
                    </a:cubicBezTo>
                    <a:cubicBezTo>
                      <a:pt x="65086" y="1556910"/>
                      <a:pt x="110500" y="1539678"/>
                      <a:pt x="155410" y="1547037"/>
                    </a:cubicBezTo>
                    <a:cubicBezTo>
                      <a:pt x="200319" y="1554396"/>
                      <a:pt x="237859" y="1585222"/>
                      <a:pt x="253813" y="1627842"/>
                    </a:cubicBezTo>
                    <a:cubicBezTo>
                      <a:pt x="430988" y="2094764"/>
                      <a:pt x="921233" y="2363690"/>
                      <a:pt x="1410217" y="2262190"/>
                    </a:cubicBezTo>
                    <a:cubicBezTo>
                      <a:pt x="1899202" y="2160691"/>
                      <a:pt x="2241915" y="1718867"/>
                      <a:pt x="2218620" y="1220004"/>
                    </a:cubicBezTo>
                    <a:cubicBezTo>
                      <a:pt x="2195325" y="721139"/>
                      <a:pt x="1812930" y="313176"/>
                      <a:pt x="1316615" y="257686"/>
                    </a:cubicBezTo>
                    <a:cubicBezTo>
                      <a:pt x="1271366" y="252832"/>
                      <a:pt x="1232173" y="224138"/>
                      <a:pt x="1213877" y="182469"/>
                    </a:cubicBezTo>
                    <a:cubicBezTo>
                      <a:pt x="1195580" y="140801"/>
                      <a:pt x="1200977" y="92528"/>
                      <a:pt x="1228024" y="55929"/>
                    </a:cubicBezTo>
                    <a:cubicBezTo>
                      <a:pt x="1255071" y="19330"/>
                      <a:pt x="1299634" y="0"/>
                      <a:pt x="1344837" y="5259"/>
                    </a:cubicBezTo>
                    <a:close/>
                  </a:path>
                </a:pathLst>
              </a:custGeom>
              <a:solidFill>
                <a:srgbClr val="43EF97"/>
              </a:solidFill>
            </p:spPr>
          </p:sp>
        </p:grpSp>
      </p:grpSp>
      <p:sp>
        <p:nvSpPr>
          <p:cNvPr name="TextBox 30" id="30"/>
          <p:cNvSpPr txBox="true"/>
          <p:nvPr/>
        </p:nvSpPr>
        <p:spPr>
          <a:xfrm rot="0">
            <a:off x="9537178" y="7412209"/>
            <a:ext cx="2930206" cy="654149"/>
          </a:xfrm>
          <a:prstGeom prst="rect">
            <a:avLst/>
          </a:prstGeom>
        </p:spPr>
        <p:txBody>
          <a:bodyPr anchor="t" rtlCol="false" tIns="0" lIns="0" bIns="0" rIns="0">
            <a:spAutoFit/>
          </a:bodyPr>
          <a:lstStyle/>
          <a:p>
            <a:pPr algn="ctr">
              <a:lnSpc>
                <a:spcPts val="2599"/>
              </a:lnSpc>
            </a:pPr>
            <a:r>
              <a:rPr lang="en-US" sz="1999">
                <a:solidFill>
                  <a:srgbClr val="071742"/>
                </a:solidFill>
                <a:latin typeface="Libre Franklin Black"/>
              </a:rPr>
              <a:t>Young and Middle Aged Adults</a:t>
            </a:r>
          </a:p>
        </p:txBody>
      </p:sp>
      <p:sp>
        <p:nvSpPr>
          <p:cNvPr name="TextBox 31" id="31"/>
          <p:cNvSpPr txBox="true"/>
          <p:nvPr/>
        </p:nvSpPr>
        <p:spPr>
          <a:xfrm rot="0">
            <a:off x="1816112" y="1219653"/>
            <a:ext cx="14655776" cy="901025"/>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Understanding Subscriber Demographics</a:t>
            </a:r>
          </a:p>
        </p:txBody>
      </p:sp>
      <p:sp>
        <p:nvSpPr>
          <p:cNvPr name="TextBox 32" id="32"/>
          <p:cNvSpPr txBox="true"/>
          <p:nvPr/>
        </p:nvSpPr>
        <p:spPr>
          <a:xfrm rot="0">
            <a:off x="1816112" y="8496418"/>
            <a:ext cx="14655776" cy="361950"/>
          </a:xfrm>
          <a:prstGeom prst="rect">
            <a:avLst/>
          </a:prstGeom>
        </p:spPr>
        <p:txBody>
          <a:bodyPr anchor="t" rtlCol="false" tIns="0" lIns="0" bIns="0" rIns="0">
            <a:spAutoFit/>
          </a:bodyPr>
          <a:lstStyle/>
          <a:p>
            <a:pPr algn="ctr">
              <a:lnSpc>
                <a:spcPts val="2999"/>
              </a:lnSpc>
            </a:pPr>
            <a:r>
              <a:rPr lang="en-US" sz="1999">
                <a:solidFill>
                  <a:srgbClr val="000000"/>
                </a:solidFill>
                <a:latin typeface="Libre Franklin Light"/>
              </a:rPr>
              <a:t>In total, there are 227,628 past / current subscribers. All users are from United Arab Emirates and speak Arabic.</a:t>
            </a:r>
          </a:p>
        </p:txBody>
      </p:sp>
      <p:grpSp>
        <p:nvGrpSpPr>
          <p:cNvPr name="Group 33" id="33"/>
          <p:cNvGrpSpPr/>
          <p:nvPr/>
        </p:nvGrpSpPr>
        <p:grpSpPr>
          <a:xfrm rot="0">
            <a:off x="13357476" y="4268486"/>
            <a:ext cx="2722738" cy="2722738"/>
            <a:chOff x="0" y="0"/>
            <a:chExt cx="3630317" cy="3630317"/>
          </a:xfrm>
        </p:grpSpPr>
        <p:sp>
          <p:nvSpPr>
            <p:cNvPr name="TextBox 34" id="34"/>
            <p:cNvSpPr txBox="true"/>
            <p:nvPr/>
          </p:nvSpPr>
          <p:spPr>
            <a:xfrm rot="0">
              <a:off x="763704" y="1165836"/>
              <a:ext cx="2102909" cy="1193870"/>
            </a:xfrm>
            <a:prstGeom prst="rect">
              <a:avLst/>
            </a:prstGeom>
          </p:spPr>
          <p:txBody>
            <a:bodyPr anchor="t" rtlCol="false" tIns="0" lIns="0" bIns="0" rIns="0">
              <a:spAutoFit/>
            </a:bodyPr>
            <a:lstStyle/>
            <a:p>
              <a:pPr algn="ctr">
                <a:lnSpc>
                  <a:spcPts val="7503"/>
                </a:lnSpc>
              </a:pPr>
              <a:r>
                <a:rPr lang="en-US" sz="5359">
                  <a:solidFill>
                    <a:srgbClr val="000000"/>
                  </a:solidFill>
                  <a:latin typeface="Libre Franklin Bold"/>
                </a:rPr>
                <a:t>49%</a:t>
              </a:r>
            </a:p>
          </p:txBody>
        </p:sp>
        <p:grpSp>
          <p:nvGrpSpPr>
            <p:cNvPr name="Group 35" id="35"/>
            <p:cNvGrpSpPr>
              <a:grpSpLocks noChangeAspect="true"/>
            </p:cNvGrpSpPr>
            <p:nvPr/>
          </p:nvGrpSpPr>
          <p:grpSpPr>
            <a:xfrm rot="0">
              <a:off x="0" y="0"/>
              <a:ext cx="3630317" cy="3630317"/>
              <a:chOff x="0" y="0"/>
              <a:chExt cx="2540000" cy="2540000"/>
            </a:xfrm>
          </p:grpSpPr>
          <p:sp>
            <p:nvSpPr>
              <p:cNvPr name="Freeform 36" id="36"/>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F4F4F4"/>
              </a:solidFill>
            </p:spPr>
          </p:sp>
          <p:sp>
            <p:nvSpPr>
              <p:cNvPr name="Freeform 37" id="37"/>
              <p:cNvSpPr/>
              <p:nvPr/>
            </p:nvSpPr>
            <p:spPr>
              <a:xfrm>
                <a:off x="1261854" y="2605"/>
                <a:ext cx="1297358" cy="2526267"/>
              </a:xfrm>
              <a:custGeom>
                <a:avLst/>
                <a:gdLst/>
                <a:ahLst/>
                <a:cxnLst/>
                <a:rect r="r" b="b" t="t" l="l"/>
                <a:pathLst>
                  <a:path h="2526267" w="1297358">
                    <a:moveTo>
                      <a:pt x="149257" y="5259"/>
                    </a:moveTo>
                    <a:cubicBezTo>
                      <a:pt x="776948" y="75437"/>
                      <a:pt x="1257680" y="596214"/>
                      <a:pt x="1277519" y="1227503"/>
                    </a:cubicBezTo>
                    <a:cubicBezTo>
                      <a:pt x="1297358" y="1858793"/>
                      <a:pt x="850274" y="2408727"/>
                      <a:pt x="228229" y="2518180"/>
                    </a:cubicBezTo>
                    <a:cubicBezTo>
                      <a:pt x="183445" y="2526267"/>
                      <a:pt x="137757" y="2509773"/>
                      <a:pt x="108465" y="2474945"/>
                    </a:cubicBezTo>
                    <a:cubicBezTo>
                      <a:pt x="79173" y="2440116"/>
                      <a:pt x="70756" y="2392277"/>
                      <a:pt x="86400" y="2349542"/>
                    </a:cubicBezTo>
                    <a:cubicBezTo>
                      <a:pt x="102044" y="2306807"/>
                      <a:pt x="139358" y="2275709"/>
                      <a:pt x="184212" y="2268023"/>
                    </a:cubicBezTo>
                    <a:cubicBezTo>
                      <a:pt x="681848" y="2180461"/>
                      <a:pt x="1039516" y="1740513"/>
                      <a:pt x="1023644" y="1235482"/>
                    </a:cubicBezTo>
                    <a:cubicBezTo>
                      <a:pt x="1007773" y="730450"/>
                      <a:pt x="623187" y="313829"/>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26BDE2"/>
              </a:solidFill>
            </p:spPr>
          </p:sp>
        </p:grpSp>
      </p:grpSp>
      <p:sp>
        <p:nvSpPr>
          <p:cNvPr name="TextBox 38" id="38"/>
          <p:cNvSpPr txBox="true"/>
          <p:nvPr/>
        </p:nvSpPr>
        <p:spPr>
          <a:xfrm rot="0">
            <a:off x="13253742" y="7385807"/>
            <a:ext cx="2930206" cy="323900"/>
          </a:xfrm>
          <a:prstGeom prst="rect">
            <a:avLst/>
          </a:prstGeom>
        </p:spPr>
        <p:txBody>
          <a:bodyPr anchor="t" rtlCol="false" tIns="0" lIns="0" bIns="0" rIns="0">
            <a:spAutoFit/>
          </a:bodyPr>
          <a:lstStyle/>
          <a:p>
            <a:pPr algn="ctr">
              <a:lnSpc>
                <a:spcPts val="2599"/>
              </a:lnSpc>
            </a:pPr>
            <a:r>
              <a:rPr lang="en-US" sz="1999">
                <a:solidFill>
                  <a:srgbClr val="071742"/>
                </a:solidFill>
                <a:latin typeface="Libre Franklin Black"/>
              </a:rPr>
              <a:t>Base Internet Plan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3199" y="1028700"/>
            <a:ext cx="495793" cy="429087"/>
          </a:xfrm>
          <a:prstGeom prst="rect">
            <a:avLst/>
          </a:prstGeom>
        </p:spPr>
      </p:pic>
      <p:grpSp>
        <p:nvGrpSpPr>
          <p:cNvPr name="Group 3" id="3"/>
          <p:cNvGrpSpPr/>
          <p:nvPr/>
        </p:nvGrpSpPr>
        <p:grpSpPr>
          <a:xfrm rot="0">
            <a:off x="17324493" y="9486218"/>
            <a:ext cx="369047" cy="141579"/>
            <a:chOff x="0" y="0"/>
            <a:chExt cx="1118932" cy="429260"/>
          </a:xfrm>
        </p:grpSpPr>
        <p:sp>
          <p:nvSpPr>
            <p:cNvPr name="Freeform 4" id="4"/>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grpSp>
        <p:nvGrpSpPr>
          <p:cNvPr name="Group 5" id="5"/>
          <p:cNvGrpSpPr/>
          <p:nvPr/>
        </p:nvGrpSpPr>
        <p:grpSpPr>
          <a:xfrm rot="3425268">
            <a:off x="11047310" y="-4870586"/>
            <a:ext cx="12923412" cy="9741172"/>
            <a:chOff x="0" y="0"/>
            <a:chExt cx="17231216" cy="12988230"/>
          </a:xfrm>
        </p:grpSpPr>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386126" y="0"/>
              <a:ext cx="10845090" cy="1084509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2143140"/>
              <a:ext cx="10845090" cy="10845090"/>
            </a:xfrm>
            <a:prstGeom prst="rect">
              <a:avLst/>
            </a:prstGeom>
          </p:spPr>
        </p:pic>
      </p:grpSp>
      <p:grpSp>
        <p:nvGrpSpPr>
          <p:cNvPr name="Group 8" id="8"/>
          <p:cNvGrpSpPr/>
          <p:nvPr/>
        </p:nvGrpSpPr>
        <p:grpSpPr>
          <a:xfrm rot="0">
            <a:off x="10840990" y="4075212"/>
            <a:ext cx="6102311" cy="1147376"/>
            <a:chOff x="0" y="0"/>
            <a:chExt cx="8136415" cy="1529834"/>
          </a:xfrm>
        </p:grpSpPr>
        <p:pic>
          <p:nvPicPr>
            <p:cNvPr name="Picture 9" id="9"/>
            <p:cNvPicPr>
              <a:picLocks noChangeAspect="true"/>
            </p:cNvPicPr>
            <p:nvPr/>
          </p:nvPicPr>
          <p:blipFill>
            <a:blip r:embed="rId8">
              <a:alphaModFix amt="9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0" y="0"/>
              <a:ext cx="1164154" cy="1164154"/>
            </a:xfrm>
            <a:prstGeom prst="rect">
              <a:avLst/>
            </a:prstGeom>
          </p:spPr>
        </p:pic>
        <p:sp>
          <p:nvSpPr>
            <p:cNvPr name="TextBox 10" id="10"/>
            <p:cNvSpPr txBox="true"/>
            <p:nvPr/>
          </p:nvSpPr>
          <p:spPr>
            <a:xfrm rot="0">
              <a:off x="582077" y="549138"/>
              <a:ext cx="7554338" cy="512302"/>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a:rPr>
                <a:t>28 hours</a:t>
              </a:r>
            </a:p>
          </p:txBody>
        </p:sp>
        <p:sp>
          <p:nvSpPr>
            <p:cNvPr name="TextBox 11" id="11"/>
            <p:cNvSpPr txBox="true"/>
            <p:nvPr/>
          </p:nvSpPr>
          <p:spPr>
            <a:xfrm rot="0">
              <a:off x="582077" y="1126054"/>
              <a:ext cx="7554338" cy="403781"/>
            </a:xfrm>
            <a:prstGeom prst="rect">
              <a:avLst/>
            </a:prstGeom>
          </p:spPr>
          <p:txBody>
            <a:bodyPr anchor="t" rtlCol="false" tIns="0" lIns="0" bIns="0" rIns="0">
              <a:spAutoFit/>
            </a:bodyPr>
            <a:lstStyle/>
            <a:p>
              <a:pPr>
                <a:lnSpc>
                  <a:spcPts val="2519"/>
                </a:lnSpc>
              </a:pPr>
              <a:r>
                <a:rPr lang="en-US" sz="1800">
                  <a:solidFill>
                    <a:srgbClr val="000000"/>
                  </a:solidFill>
                  <a:latin typeface="Libre Franklin Light"/>
                </a:rPr>
                <a:t>Average weekly consumption hour of all customers</a:t>
              </a:r>
            </a:p>
          </p:txBody>
        </p:sp>
      </p:grpSp>
      <p:grpSp>
        <p:nvGrpSpPr>
          <p:cNvPr name="Group 12" id="12"/>
          <p:cNvGrpSpPr/>
          <p:nvPr/>
        </p:nvGrpSpPr>
        <p:grpSpPr>
          <a:xfrm rot="0">
            <a:off x="10840990" y="5765637"/>
            <a:ext cx="6102311" cy="1467356"/>
            <a:chOff x="0" y="0"/>
            <a:chExt cx="8136415" cy="1956475"/>
          </a:xfrm>
        </p:grpSpPr>
        <p:pic>
          <p:nvPicPr>
            <p:cNvPr name="Picture 13" id="13"/>
            <p:cNvPicPr>
              <a:picLocks noChangeAspect="true"/>
            </p:cNvPicPr>
            <p:nvPr/>
          </p:nvPicPr>
          <p:blipFill>
            <a:blip r:embed="rId8">
              <a:alphaModFix amt="9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0" y="0"/>
              <a:ext cx="1164154" cy="1164154"/>
            </a:xfrm>
            <a:prstGeom prst="rect">
              <a:avLst/>
            </a:prstGeom>
          </p:spPr>
        </p:pic>
        <p:sp>
          <p:nvSpPr>
            <p:cNvPr name="TextBox 14" id="14"/>
            <p:cNvSpPr txBox="true"/>
            <p:nvPr/>
          </p:nvSpPr>
          <p:spPr>
            <a:xfrm rot="0">
              <a:off x="582077" y="549138"/>
              <a:ext cx="7554338" cy="512302"/>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a:rPr>
                <a:t>3 currently utilized services</a:t>
              </a:r>
            </a:p>
          </p:txBody>
        </p:sp>
        <p:sp>
          <p:nvSpPr>
            <p:cNvPr name="TextBox 15" id="15"/>
            <p:cNvSpPr txBox="true"/>
            <p:nvPr/>
          </p:nvSpPr>
          <p:spPr>
            <a:xfrm rot="0">
              <a:off x="582077" y="1126054"/>
              <a:ext cx="7554338" cy="830421"/>
            </a:xfrm>
            <a:prstGeom prst="rect">
              <a:avLst/>
            </a:prstGeom>
          </p:spPr>
          <p:txBody>
            <a:bodyPr anchor="t" rtlCol="false" tIns="0" lIns="0" bIns="0" rIns="0">
              <a:spAutoFit/>
            </a:bodyPr>
            <a:lstStyle/>
            <a:p>
              <a:pPr>
                <a:lnSpc>
                  <a:spcPts val="2519"/>
                </a:lnSpc>
              </a:pPr>
              <a:r>
                <a:rPr lang="en-US" sz="1800">
                  <a:solidFill>
                    <a:srgbClr val="000000"/>
                  </a:solidFill>
                  <a:latin typeface="Libre Franklin Light"/>
                </a:rPr>
                <a:t>Average weekly number of service currently utilized for all customers</a:t>
              </a:r>
            </a:p>
          </p:txBody>
        </p:sp>
      </p:grpSp>
      <p:grpSp>
        <p:nvGrpSpPr>
          <p:cNvPr name="Group 16" id="16"/>
          <p:cNvGrpSpPr/>
          <p:nvPr/>
        </p:nvGrpSpPr>
        <p:grpSpPr>
          <a:xfrm rot="0">
            <a:off x="10840990" y="7429107"/>
            <a:ext cx="6102311" cy="1467356"/>
            <a:chOff x="0" y="0"/>
            <a:chExt cx="8136415" cy="1956475"/>
          </a:xfrm>
        </p:grpSpPr>
        <p:pic>
          <p:nvPicPr>
            <p:cNvPr name="Picture 17" id="17"/>
            <p:cNvPicPr>
              <a:picLocks noChangeAspect="true"/>
            </p:cNvPicPr>
            <p:nvPr/>
          </p:nvPicPr>
          <p:blipFill>
            <a:blip r:embed="rId8">
              <a:alphaModFix amt="9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0" y="0"/>
              <a:ext cx="1164154" cy="1164154"/>
            </a:xfrm>
            <a:prstGeom prst="rect">
              <a:avLst/>
            </a:prstGeom>
          </p:spPr>
        </p:pic>
        <p:sp>
          <p:nvSpPr>
            <p:cNvPr name="TextBox 18" id="18"/>
            <p:cNvSpPr txBox="true"/>
            <p:nvPr/>
          </p:nvSpPr>
          <p:spPr>
            <a:xfrm rot="0">
              <a:off x="582077" y="549138"/>
              <a:ext cx="7554338" cy="512302"/>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a:rPr>
                <a:t>2 ideal streaming services</a:t>
              </a:r>
            </a:p>
          </p:txBody>
        </p:sp>
        <p:sp>
          <p:nvSpPr>
            <p:cNvPr name="TextBox 19" id="19"/>
            <p:cNvSpPr txBox="true"/>
            <p:nvPr/>
          </p:nvSpPr>
          <p:spPr>
            <a:xfrm rot="0">
              <a:off x="582077" y="1126054"/>
              <a:ext cx="7554338" cy="830421"/>
            </a:xfrm>
            <a:prstGeom prst="rect">
              <a:avLst/>
            </a:prstGeom>
          </p:spPr>
          <p:txBody>
            <a:bodyPr anchor="t" rtlCol="false" tIns="0" lIns="0" bIns="0" rIns="0">
              <a:spAutoFit/>
            </a:bodyPr>
            <a:lstStyle/>
            <a:p>
              <a:pPr>
                <a:lnSpc>
                  <a:spcPts val="2519"/>
                </a:lnSpc>
              </a:pPr>
              <a:r>
                <a:rPr lang="en-US" sz="1800">
                  <a:solidFill>
                    <a:srgbClr val="000000"/>
                  </a:solidFill>
                  <a:latin typeface="Libre Franklin Light"/>
                </a:rPr>
                <a:t>Average ideal number of streaming services wanted for all customers</a:t>
              </a:r>
            </a:p>
          </p:txBody>
        </p:sp>
      </p:grpSp>
      <p:grpSp>
        <p:nvGrpSpPr>
          <p:cNvPr name="Group 20" id="20"/>
          <p:cNvGrpSpPr/>
          <p:nvPr/>
        </p:nvGrpSpPr>
        <p:grpSpPr>
          <a:xfrm rot="0">
            <a:off x="1028700" y="3689469"/>
            <a:ext cx="9012824" cy="5938328"/>
            <a:chOff x="0" y="0"/>
            <a:chExt cx="12017098" cy="7917771"/>
          </a:xfrm>
        </p:grpSpPr>
        <p:pic>
          <p:nvPicPr>
            <p:cNvPr name="Picture 21" id="21"/>
            <p:cNvPicPr>
              <a:picLocks noChangeAspect="true"/>
            </p:cNvPicPr>
            <p:nvPr/>
          </p:nvPicPr>
          <p:blipFill>
            <a:blip r:embed="rId10"/>
            <a:srcRect l="0" t="0" r="331" b="16880"/>
            <a:stretch>
              <a:fillRect/>
            </a:stretch>
          </p:blipFill>
          <p:spPr>
            <a:xfrm flipH="false" flipV="false" rot="0">
              <a:off x="0" y="0"/>
              <a:ext cx="12017098" cy="3486706"/>
            </a:xfrm>
            <a:prstGeom prst="rect">
              <a:avLst/>
            </a:prstGeom>
          </p:spPr>
        </p:pic>
        <p:pic>
          <p:nvPicPr>
            <p:cNvPr name="Picture 22" id="22"/>
            <p:cNvPicPr>
              <a:picLocks noChangeAspect="true"/>
            </p:cNvPicPr>
            <p:nvPr/>
          </p:nvPicPr>
          <p:blipFill>
            <a:blip r:embed="rId11"/>
            <a:srcRect l="0" t="0" r="0" b="15182"/>
            <a:stretch>
              <a:fillRect/>
            </a:stretch>
          </p:blipFill>
          <p:spPr>
            <a:xfrm flipH="false" flipV="false" rot="0">
              <a:off x="101600" y="3486706"/>
              <a:ext cx="11331138" cy="4431064"/>
            </a:xfrm>
            <a:prstGeom prst="rect">
              <a:avLst/>
            </a:prstGeom>
          </p:spPr>
        </p:pic>
      </p:grpSp>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133741">
            <a:off x="-6314423" y="4004169"/>
            <a:ext cx="8133818" cy="8133818"/>
          </a:xfrm>
          <a:prstGeom prst="rect">
            <a:avLst/>
          </a:prstGeom>
        </p:spPr>
      </p:pic>
      <p:grpSp>
        <p:nvGrpSpPr>
          <p:cNvPr name="Group 24" id="24"/>
          <p:cNvGrpSpPr/>
          <p:nvPr/>
        </p:nvGrpSpPr>
        <p:grpSpPr>
          <a:xfrm rot="0">
            <a:off x="2060519" y="1409601"/>
            <a:ext cx="14882782" cy="1526237"/>
            <a:chOff x="0" y="0"/>
            <a:chExt cx="19843710" cy="2034983"/>
          </a:xfrm>
        </p:grpSpPr>
        <p:sp>
          <p:nvSpPr>
            <p:cNvPr name="TextBox 25" id="25"/>
            <p:cNvSpPr txBox="true"/>
            <p:nvPr/>
          </p:nvSpPr>
          <p:spPr>
            <a:xfrm rot="0">
              <a:off x="0" y="1210118"/>
              <a:ext cx="19843710" cy="824865"/>
            </a:xfrm>
            <a:prstGeom prst="rect">
              <a:avLst/>
            </a:prstGeom>
          </p:spPr>
          <p:txBody>
            <a:bodyPr anchor="t" rtlCol="false" tIns="0" lIns="0" bIns="0" rIns="0">
              <a:spAutoFit/>
            </a:bodyPr>
            <a:lstStyle/>
            <a:p>
              <a:pPr>
                <a:lnSpc>
                  <a:spcPts val="2550"/>
                </a:lnSpc>
              </a:pPr>
            </a:p>
            <a:p>
              <a:pPr>
                <a:lnSpc>
                  <a:spcPts val="2550"/>
                </a:lnSpc>
              </a:pPr>
              <a:r>
                <a:rPr lang="en-US" sz="1700">
                  <a:solidFill>
                    <a:srgbClr val="000000"/>
                  </a:solidFill>
                  <a:latin typeface="Libre Franklin Light"/>
                </a:rPr>
                <a:t>There are 17 SDGs and 169 targets in total. While they are all important and interrelated, some will be more relevant to your business than others.</a:t>
              </a:r>
            </a:p>
          </p:txBody>
        </p:sp>
        <p:sp>
          <p:nvSpPr>
            <p:cNvPr name="TextBox 26" id="26"/>
            <p:cNvSpPr txBox="true"/>
            <p:nvPr/>
          </p:nvSpPr>
          <p:spPr>
            <a:xfrm rot="0">
              <a:off x="0" y="-47625"/>
              <a:ext cx="19843710" cy="1185492"/>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Understanding Our Customers</a:t>
              </a:r>
            </a:p>
          </p:txBody>
        </p:sp>
      </p:grpSp>
      <p:sp>
        <p:nvSpPr>
          <p:cNvPr name="TextBox 27" id="27"/>
          <p:cNvSpPr txBox="true"/>
          <p:nvPr/>
        </p:nvSpPr>
        <p:spPr>
          <a:xfrm rot="-5400000">
            <a:off x="-2776047" y="5512219"/>
            <a:ext cx="6985327"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sp>
        <p:nvSpPr>
          <p:cNvPr name="TextBox 28" id="28"/>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3199" y="1028700"/>
            <a:ext cx="495793" cy="429087"/>
          </a:xfrm>
          <a:prstGeom prst="rect">
            <a:avLst/>
          </a:prstGeom>
        </p:spPr>
      </p:pic>
      <p:grpSp>
        <p:nvGrpSpPr>
          <p:cNvPr name="Group 3" id="3"/>
          <p:cNvGrpSpPr/>
          <p:nvPr/>
        </p:nvGrpSpPr>
        <p:grpSpPr>
          <a:xfrm rot="0">
            <a:off x="17324493" y="9486218"/>
            <a:ext cx="369047" cy="141579"/>
            <a:chOff x="0" y="0"/>
            <a:chExt cx="1118932" cy="429260"/>
          </a:xfrm>
        </p:grpSpPr>
        <p:sp>
          <p:nvSpPr>
            <p:cNvPr name="Freeform 4" id="4"/>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grpSp>
        <p:nvGrpSpPr>
          <p:cNvPr name="Group 5" id="5"/>
          <p:cNvGrpSpPr/>
          <p:nvPr/>
        </p:nvGrpSpPr>
        <p:grpSpPr>
          <a:xfrm rot="0">
            <a:off x="2060519" y="2965482"/>
            <a:ext cx="14882782" cy="1202387"/>
            <a:chOff x="0" y="0"/>
            <a:chExt cx="19843710" cy="1603183"/>
          </a:xfrm>
        </p:grpSpPr>
        <p:sp>
          <p:nvSpPr>
            <p:cNvPr name="TextBox 6" id="6"/>
            <p:cNvSpPr txBox="true"/>
            <p:nvPr/>
          </p:nvSpPr>
          <p:spPr>
            <a:xfrm rot="0">
              <a:off x="0" y="1210118"/>
              <a:ext cx="19843710" cy="393065"/>
            </a:xfrm>
            <a:prstGeom prst="rect">
              <a:avLst/>
            </a:prstGeom>
          </p:spPr>
          <p:txBody>
            <a:bodyPr anchor="t" rtlCol="false" tIns="0" lIns="0" bIns="0" rIns="0">
              <a:spAutoFit/>
            </a:bodyPr>
            <a:lstStyle/>
            <a:p>
              <a:pPr>
                <a:lnSpc>
                  <a:spcPts val="2550"/>
                </a:lnSpc>
              </a:pPr>
            </a:p>
          </p:txBody>
        </p:sp>
        <p:sp>
          <p:nvSpPr>
            <p:cNvPr name="TextBox 7" id="7"/>
            <p:cNvSpPr txBox="true"/>
            <p:nvPr/>
          </p:nvSpPr>
          <p:spPr>
            <a:xfrm rot="0">
              <a:off x="0" y="-47625"/>
              <a:ext cx="19843710" cy="1185492"/>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Subscribers' Payments</a:t>
              </a:r>
            </a:p>
          </p:txBody>
        </p:sp>
      </p:grpSp>
      <p:sp>
        <p:nvSpPr>
          <p:cNvPr name="TextBox 8" id="8"/>
          <p:cNvSpPr txBox="true"/>
          <p:nvPr/>
        </p:nvSpPr>
        <p:spPr>
          <a:xfrm rot="-5400000">
            <a:off x="-2776047" y="5512219"/>
            <a:ext cx="6985327"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sp>
        <p:nvSpPr>
          <p:cNvPr name="TextBox 9" id="9"/>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06</a:t>
            </a:r>
          </a:p>
        </p:txBody>
      </p:sp>
      <p:grpSp>
        <p:nvGrpSpPr>
          <p:cNvPr name="Group 10" id="10"/>
          <p:cNvGrpSpPr/>
          <p:nvPr/>
        </p:nvGrpSpPr>
        <p:grpSpPr>
          <a:xfrm rot="0">
            <a:off x="12582030" y="3854330"/>
            <a:ext cx="4305024" cy="4267357"/>
            <a:chOff x="0" y="0"/>
            <a:chExt cx="5740032" cy="5689809"/>
          </a:xfrm>
        </p:grpSpPr>
        <p:sp>
          <p:nvSpPr>
            <p:cNvPr name="TextBox 11" id="11"/>
            <p:cNvSpPr txBox="true"/>
            <p:nvPr/>
          </p:nvSpPr>
          <p:spPr>
            <a:xfrm rot="0">
              <a:off x="0" y="2251481"/>
              <a:ext cx="759164" cy="865317"/>
            </a:xfrm>
            <a:prstGeom prst="rect">
              <a:avLst/>
            </a:prstGeom>
          </p:spPr>
          <p:txBody>
            <a:bodyPr anchor="t" rtlCol="false" tIns="0" lIns="0" bIns="0" rIns="0">
              <a:spAutoFit/>
            </a:bodyPr>
            <a:lstStyle/>
            <a:p>
              <a:pPr algn="ctr">
                <a:lnSpc>
                  <a:spcPts val="2600"/>
                </a:lnSpc>
              </a:pPr>
              <a:r>
                <a:rPr lang="en-US" sz="1857">
                  <a:solidFill>
                    <a:srgbClr val="000000">
                      <a:alpha val="69804"/>
                    </a:srgbClr>
                  </a:solidFill>
                  <a:latin typeface="Libre Franklin Medium"/>
                </a:rPr>
                <a:t>CBD</a:t>
              </a:r>
            </a:p>
            <a:p>
              <a:pPr algn="ctr">
                <a:lnSpc>
                  <a:spcPts val="2600"/>
                </a:lnSpc>
              </a:pPr>
              <a:r>
                <a:rPr lang="en-US" sz="1857">
                  <a:solidFill>
                    <a:srgbClr val="000000">
                      <a:alpha val="69804"/>
                    </a:srgbClr>
                  </a:solidFill>
                  <a:latin typeface="Libre Franklin Medium"/>
                </a:rPr>
                <a:t>7.4%</a:t>
              </a:r>
            </a:p>
          </p:txBody>
        </p:sp>
        <p:sp>
          <p:nvSpPr>
            <p:cNvPr name="TextBox 12" id="12"/>
            <p:cNvSpPr txBox="true"/>
            <p:nvPr/>
          </p:nvSpPr>
          <p:spPr>
            <a:xfrm rot="0">
              <a:off x="1528964" y="4824492"/>
              <a:ext cx="2573625" cy="865317"/>
            </a:xfrm>
            <a:prstGeom prst="rect">
              <a:avLst/>
            </a:prstGeom>
          </p:spPr>
          <p:txBody>
            <a:bodyPr anchor="t" rtlCol="false" tIns="0" lIns="0" bIns="0" rIns="0">
              <a:spAutoFit/>
            </a:bodyPr>
            <a:lstStyle/>
            <a:p>
              <a:pPr algn="ctr">
                <a:lnSpc>
                  <a:spcPts val="2600"/>
                </a:lnSpc>
              </a:pPr>
              <a:r>
                <a:rPr lang="en-US" sz="1857">
                  <a:solidFill>
                    <a:srgbClr val="000000">
                      <a:alpha val="69804"/>
                    </a:srgbClr>
                  </a:solidFill>
                  <a:latin typeface="Libre Franklin Medium"/>
                </a:rPr>
                <a:t>Standard Charter</a:t>
              </a:r>
            </a:p>
            <a:p>
              <a:pPr algn="ctr">
                <a:lnSpc>
                  <a:spcPts val="2600"/>
                </a:lnSpc>
              </a:pPr>
              <a:r>
                <a:rPr lang="en-US" sz="1857">
                  <a:solidFill>
                    <a:srgbClr val="000000">
                      <a:alpha val="69804"/>
                    </a:srgbClr>
                  </a:solidFill>
                  <a:latin typeface="Libre Franklin Medium"/>
                </a:rPr>
                <a:t>39.3%</a:t>
              </a:r>
            </a:p>
          </p:txBody>
        </p:sp>
        <p:sp>
          <p:nvSpPr>
            <p:cNvPr name="TextBox 13" id="13"/>
            <p:cNvSpPr txBox="true"/>
            <p:nvPr/>
          </p:nvSpPr>
          <p:spPr>
            <a:xfrm rot="0">
              <a:off x="43152" y="1342039"/>
              <a:ext cx="949108" cy="865317"/>
            </a:xfrm>
            <a:prstGeom prst="rect">
              <a:avLst/>
            </a:prstGeom>
          </p:spPr>
          <p:txBody>
            <a:bodyPr anchor="t" rtlCol="false" tIns="0" lIns="0" bIns="0" rIns="0">
              <a:spAutoFit/>
            </a:bodyPr>
            <a:lstStyle/>
            <a:p>
              <a:pPr algn="ctr">
                <a:lnSpc>
                  <a:spcPts val="2600"/>
                </a:lnSpc>
              </a:pPr>
              <a:r>
                <a:rPr lang="en-US" sz="1857">
                  <a:solidFill>
                    <a:srgbClr val="000000">
                      <a:alpha val="69804"/>
                    </a:srgbClr>
                  </a:solidFill>
                  <a:latin typeface="Libre Franklin Medium"/>
                </a:rPr>
                <a:t>Najam</a:t>
              </a:r>
            </a:p>
            <a:p>
              <a:pPr algn="ctr">
                <a:lnSpc>
                  <a:spcPts val="2600"/>
                </a:lnSpc>
              </a:pPr>
              <a:r>
                <a:rPr lang="en-US" sz="1857">
                  <a:solidFill>
                    <a:srgbClr val="000000">
                      <a:alpha val="69804"/>
                    </a:srgbClr>
                  </a:solidFill>
                  <a:latin typeface="Libre Franklin Medium"/>
                </a:rPr>
                <a:t>3.7%</a:t>
              </a:r>
            </a:p>
          </p:txBody>
        </p:sp>
        <p:sp>
          <p:nvSpPr>
            <p:cNvPr name="TextBox 14" id="14"/>
            <p:cNvSpPr txBox="true"/>
            <p:nvPr/>
          </p:nvSpPr>
          <p:spPr>
            <a:xfrm rot="0">
              <a:off x="305101" y="-47625"/>
              <a:ext cx="1305110" cy="865317"/>
            </a:xfrm>
            <a:prstGeom prst="rect">
              <a:avLst/>
            </a:prstGeom>
          </p:spPr>
          <p:txBody>
            <a:bodyPr anchor="t" rtlCol="false" tIns="0" lIns="0" bIns="0" rIns="0">
              <a:spAutoFit/>
            </a:bodyPr>
            <a:lstStyle/>
            <a:p>
              <a:pPr algn="ctr">
                <a:lnSpc>
                  <a:spcPts val="2600"/>
                </a:lnSpc>
              </a:pPr>
              <a:r>
                <a:rPr lang="en-US" sz="1857">
                  <a:solidFill>
                    <a:srgbClr val="000000">
                      <a:alpha val="69804"/>
                    </a:srgbClr>
                  </a:solidFill>
                  <a:latin typeface="Libre Franklin Medium"/>
                </a:rPr>
                <a:t>Rakbank</a:t>
              </a:r>
            </a:p>
            <a:p>
              <a:pPr algn="ctr">
                <a:lnSpc>
                  <a:spcPts val="2600"/>
                </a:lnSpc>
              </a:pPr>
              <a:r>
                <a:rPr lang="en-US" sz="1857">
                  <a:solidFill>
                    <a:srgbClr val="000000">
                      <a:alpha val="69804"/>
                    </a:srgbClr>
                  </a:solidFill>
                  <a:latin typeface="Libre Franklin Medium"/>
                </a:rPr>
                <a:t>17.9%</a:t>
              </a:r>
            </a:p>
          </p:txBody>
        </p:sp>
        <p:sp>
          <p:nvSpPr>
            <p:cNvPr name="TextBox 15" id="15"/>
            <p:cNvSpPr txBox="true"/>
            <p:nvPr/>
          </p:nvSpPr>
          <p:spPr>
            <a:xfrm rot="0">
              <a:off x="4736183" y="741719"/>
              <a:ext cx="1003849" cy="865317"/>
            </a:xfrm>
            <a:prstGeom prst="rect">
              <a:avLst/>
            </a:prstGeom>
          </p:spPr>
          <p:txBody>
            <a:bodyPr anchor="t" rtlCol="false" tIns="0" lIns="0" bIns="0" rIns="0">
              <a:spAutoFit/>
            </a:bodyPr>
            <a:lstStyle/>
            <a:p>
              <a:pPr algn="ctr">
                <a:lnSpc>
                  <a:spcPts val="2600"/>
                </a:lnSpc>
              </a:pPr>
              <a:r>
                <a:rPr lang="en-US" sz="1857">
                  <a:solidFill>
                    <a:srgbClr val="000000">
                      <a:alpha val="69804"/>
                    </a:srgbClr>
                  </a:solidFill>
                  <a:latin typeface="Libre Franklin Medium"/>
                </a:rPr>
                <a:t>Paypal</a:t>
              </a:r>
            </a:p>
            <a:p>
              <a:pPr algn="ctr">
                <a:lnSpc>
                  <a:spcPts val="2600"/>
                </a:lnSpc>
              </a:pPr>
              <a:r>
                <a:rPr lang="en-US" sz="1857">
                  <a:solidFill>
                    <a:srgbClr val="000000">
                      <a:alpha val="69804"/>
                    </a:srgbClr>
                  </a:solidFill>
                  <a:latin typeface="Libre Franklin Medium"/>
                </a:rPr>
                <a:t>31.6%</a:t>
              </a:r>
            </a:p>
          </p:txBody>
        </p:sp>
        <p:grpSp>
          <p:nvGrpSpPr>
            <p:cNvPr name="Group 16" id="16"/>
            <p:cNvGrpSpPr>
              <a:grpSpLocks noChangeAspect="true"/>
            </p:cNvGrpSpPr>
            <p:nvPr/>
          </p:nvGrpSpPr>
          <p:grpSpPr>
            <a:xfrm rot="0">
              <a:off x="1039223" y="659893"/>
              <a:ext cx="3968846" cy="3968846"/>
              <a:chOff x="0" y="0"/>
              <a:chExt cx="2540000" cy="2540000"/>
            </a:xfrm>
          </p:grpSpPr>
          <p:sp>
            <p:nvSpPr>
              <p:cNvPr name="Freeform 17" id="17"/>
              <p:cNvSpPr/>
              <p:nvPr/>
            </p:nvSpPr>
            <p:spPr>
              <a:xfrm>
                <a:off x="1270000" y="0"/>
                <a:ext cx="1332755" cy="1838114"/>
              </a:xfrm>
              <a:custGeom>
                <a:avLst/>
                <a:gdLst/>
                <a:ahLst/>
                <a:cxnLst/>
                <a:rect r="r" b="b" t="t" l="l"/>
                <a:pathLst>
                  <a:path h="1838114" w="1332755">
                    <a:moveTo>
                      <a:pt x="0" y="0"/>
                    </a:moveTo>
                    <a:cubicBezTo>
                      <a:pt x="440184" y="0"/>
                      <a:pt x="848978" y="227936"/>
                      <a:pt x="1080371" y="602394"/>
                    </a:cubicBezTo>
                    <a:cubicBezTo>
                      <a:pt x="1311765" y="976852"/>
                      <a:pt x="1332755" y="1444428"/>
                      <a:pt x="1135846" y="1838114"/>
                    </a:cubicBezTo>
                    <a:lnTo>
                      <a:pt x="567923" y="1554057"/>
                    </a:lnTo>
                    <a:cubicBezTo>
                      <a:pt x="666378" y="1357214"/>
                      <a:pt x="655882" y="1123426"/>
                      <a:pt x="540186" y="936197"/>
                    </a:cubicBezTo>
                    <a:cubicBezTo>
                      <a:pt x="424489" y="748968"/>
                      <a:pt x="220092" y="635000"/>
                      <a:pt x="0" y="635000"/>
                    </a:cubicBezTo>
                    <a:close/>
                  </a:path>
                </a:pathLst>
              </a:custGeom>
              <a:solidFill>
                <a:srgbClr val="43EF97">
                  <a:alpha val="69804"/>
                </a:srgbClr>
              </a:solidFill>
            </p:spPr>
          </p:sp>
          <p:sp>
            <p:nvSpPr>
              <p:cNvPr name="Freeform 18" id="18"/>
              <p:cNvSpPr/>
              <p:nvPr/>
            </p:nvSpPr>
            <p:spPr>
              <a:xfrm>
                <a:off x="26964" y="1400154"/>
                <a:ext cx="2405857" cy="1190163"/>
              </a:xfrm>
              <a:custGeom>
                <a:avLst/>
                <a:gdLst/>
                <a:ahLst/>
                <a:cxnLst/>
                <a:rect r="r" b="b" t="t" l="l"/>
                <a:pathLst>
                  <a:path h="1190163" w="2405857">
                    <a:moveTo>
                      <a:pt x="2405857" y="380481"/>
                    </a:moveTo>
                    <a:cubicBezTo>
                      <a:pt x="2183873" y="885983"/>
                      <a:pt x="1660734" y="1190163"/>
                      <a:pt x="1111604" y="1133027"/>
                    </a:cubicBezTo>
                    <a:cubicBezTo>
                      <a:pt x="562473" y="1075890"/>
                      <a:pt x="113161" y="670528"/>
                      <a:pt x="0" y="130155"/>
                    </a:cubicBezTo>
                    <a:lnTo>
                      <a:pt x="621518" y="0"/>
                    </a:lnTo>
                    <a:cubicBezTo>
                      <a:pt x="678099" y="270187"/>
                      <a:pt x="902755" y="472868"/>
                      <a:pt x="1177320" y="501436"/>
                    </a:cubicBezTo>
                    <a:cubicBezTo>
                      <a:pt x="1451885" y="530004"/>
                      <a:pt x="1713454" y="377914"/>
                      <a:pt x="1824446" y="125164"/>
                    </a:cubicBezTo>
                    <a:close/>
                  </a:path>
                </a:pathLst>
              </a:custGeom>
              <a:solidFill>
                <a:srgbClr val="00CAB5">
                  <a:alpha val="69804"/>
                </a:srgbClr>
              </a:solidFill>
            </p:spPr>
          </p:sp>
          <p:sp>
            <p:nvSpPr>
              <p:cNvPr name="Freeform 19" id="19"/>
              <p:cNvSpPr/>
              <p:nvPr/>
            </p:nvSpPr>
            <p:spPr>
              <a:xfrm>
                <a:off x="-14047" y="945589"/>
                <a:ext cx="670113" cy="646521"/>
              </a:xfrm>
              <a:custGeom>
                <a:avLst/>
                <a:gdLst/>
                <a:ahLst/>
                <a:cxnLst/>
                <a:rect r="r" b="b" t="t" l="l"/>
                <a:pathLst>
                  <a:path h="646521" w="670113">
                    <a:moveTo>
                      <a:pt x="55574" y="646520"/>
                    </a:moveTo>
                    <a:cubicBezTo>
                      <a:pt x="0" y="434570"/>
                      <a:pt x="209" y="211846"/>
                      <a:pt x="56180" y="0"/>
                    </a:cubicBezTo>
                    <a:lnTo>
                      <a:pt x="670113" y="162205"/>
                    </a:lnTo>
                    <a:cubicBezTo>
                      <a:pt x="642128" y="268128"/>
                      <a:pt x="642023" y="379490"/>
                      <a:pt x="669811" y="485466"/>
                    </a:cubicBezTo>
                    <a:close/>
                  </a:path>
                </a:pathLst>
              </a:custGeom>
              <a:solidFill>
                <a:srgbClr val="00A1C4">
                  <a:alpha val="69804"/>
                </a:srgbClr>
              </a:solidFill>
            </p:spPr>
          </p:sp>
          <p:sp>
            <p:nvSpPr>
              <p:cNvPr name="Freeform 20" id="20"/>
              <p:cNvSpPr/>
              <p:nvPr/>
            </p:nvSpPr>
            <p:spPr>
              <a:xfrm>
                <a:off x="27454" y="669255"/>
                <a:ext cx="683081" cy="469426"/>
              </a:xfrm>
              <a:custGeom>
                <a:avLst/>
                <a:gdLst/>
                <a:ahLst/>
                <a:cxnLst/>
                <a:rect r="r" b="b" t="t" l="l"/>
                <a:pathLst>
                  <a:path h="469426" w="683081">
                    <a:moveTo>
                      <a:pt x="0" y="338107"/>
                    </a:moveTo>
                    <a:cubicBezTo>
                      <a:pt x="24942" y="220107"/>
                      <a:pt x="66565" y="106261"/>
                      <a:pt x="123615" y="0"/>
                    </a:cubicBezTo>
                    <a:lnTo>
                      <a:pt x="683081" y="300373"/>
                    </a:lnTo>
                    <a:cubicBezTo>
                      <a:pt x="654555" y="353503"/>
                      <a:pt x="633744" y="410426"/>
                      <a:pt x="621273" y="469426"/>
                    </a:cubicBezTo>
                    <a:close/>
                  </a:path>
                </a:pathLst>
              </a:custGeom>
              <a:solidFill>
                <a:srgbClr val="0076BB">
                  <a:alpha val="69804"/>
                </a:srgbClr>
              </a:solidFill>
            </p:spPr>
          </p:sp>
          <p:sp>
            <p:nvSpPr>
              <p:cNvPr name="Freeform 21" id="21"/>
              <p:cNvSpPr/>
              <p:nvPr/>
            </p:nvSpPr>
            <p:spPr>
              <a:xfrm>
                <a:off x="122443" y="0"/>
                <a:ext cx="1147493" cy="997965"/>
              </a:xfrm>
              <a:custGeom>
                <a:avLst/>
                <a:gdLst/>
                <a:ahLst/>
                <a:cxnLst/>
                <a:rect r="r" b="b" t="t" l="l"/>
                <a:pathLst>
                  <a:path h="997965" w="1147493">
                    <a:moveTo>
                      <a:pt x="0" y="725929"/>
                    </a:moveTo>
                    <a:cubicBezTo>
                      <a:pt x="210166" y="282646"/>
                      <a:pt x="656848" y="49"/>
                      <a:pt x="1147430" y="0"/>
                    </a:cubicBezTo>
                    <a:lnTo>
                      <a:pt x="1147494" y="635000"/>
                    </a:lnTo>
                    <a:cubicBezTo>
                      <a:pt x="902203" y="635025"/>
                      <a:pt x="678862" y="776323"/>
                      <a:pt x="573779" y="997965"/>
                    </a:cubicBezTo>
                    <a:close/>
                  </a:path>
                </a:pathLst>
              </a:custGeom>
              <a:solidFill>
                <a:srgbClr val="004997">
                  <a:alpha val="69804"/>
                </a:srgbClr>
              </a:solidFill>
            </p:spPr>
          </p:sp>
          <p:sp>
            <p:nvSpPr>
              <p:cNvPr name="Freeform 22" id="22"/>
              <p:cNvSpPr/>
              <p:nvPr/>
            </p:nvSpPr>
            <p:spPr>
              <a:xfrm>
                <a:off x="1269437" y="0"/>
                <a:ext cx="500" cy="635000"/>
              </a:xfrm>
              <a:custGeom>
                <a:avLst/>
                <a:gdLst/>
                <a:ahLst/>
                <a:cxnLst/>
                <a:rect r="r" b="b" t="t" l="l"/>
                <a:pathLst>
                  <a:path h="635000" w="500">
                    <a:moveTo>
                      <a:pt x="0" y="0"/>
                    </a:moveTo>
                    <a:cubicBezTo>
                      <a:pt x="145" y="0"/>
                      <a:pt x="291" y="0"/>
                      <a:pt x="436" y="0"/>
                    </a:cubicBezTo>
                    <a:lnTo>
                      <a:pt x="500" y="635000"/>
                    </a:lnTo>
                    <a:cubicBezTo>
                      <a:pt x="427" y="635000"/>
                      <a:pt x="354" y="635000"/>
                      <a:pt x="281" y="635000"/>
                    </a:cubicBezTo>
                    <a:close/>
                  </a:path>
                </a:pathLst>
              </a:custGeom>
              <a:solidFill>
                <a:srgbClr val="5E4A9E">
                  <a:alpha val="69804"/>
                </a:srgbClr>
              </a:solidFill>
            </p:spPr>
          </p:sp>
        </p:grpSp>
      </p:grpSp>
      <p:grpSp>
        <p:nvGrpSpPr>
          <p:cNvPr name="Group 23" id="23"/>
          <p:cNvGrpSpPr/>
          <p:nvPr/>
        </p:nvGrpSpPr>
        <p:grpSpPr>
          <a:xfrm rot="0">
            <a:off x="2060519" y="4609947"/>
            <a:ext cx="4034977" cy="609620"/>
            <a:chOff x="0" y="0"/>
            <a:chExt cx="5379970" cy="812827"/>
          </a:xfrm>
        </p:grpSpPr>
        <p:sp>
          <p:nvSpPr>
            <p:cNvPr name="TextBox 24" id="24"/>
            <p:cNvSpPr txBox="true"/>
            <p:nvPr/>
          </p:nvSpPr>
          <p:spPr>
            <a:xfrm rot="0">
              <a:off x="3887152" y="-85725"/>
              <a:ext cx="1492817" cy="898552"/>
            </a:xfrm>
            <a:prstGeom prst="rect">
              <a:avLst/>
            </a:prstGeom>
          </p:spPr>
          <p:txBody>
            <a:bodyPr anchor="t" rtlCol="false" tIns="0" lIns="0" bIns="0" rIns="0">
              <a:spAutoFit/>
            </a:bodyPr>
            <a:lstStyle/>
            <a:p>
              <a:pPr algn="l">
                <a:lnSpc>
                  <a:spcPts val="5600"/>
                </a:lnSpc>
              </a:pPr>
              <a:r>
                <a:rPr lang="en-US" sz="4000">
                  <a:solidFill>
                    <a:srgbClr val="071742">
                      <a:alpha val="65882"/>
                    </a:srgbClr>
                  </a:solidFill>
                  <a:latin typeface="Libre Franklin Medium"/>
                </a:rPr>
                <a:t>92%</a:t>
              </a:r>
            </a:p>
          </p:txBody>
        </p:sp>
        <p:grpSp>
          <p:nvGrpSpPr>
            <p:cNvPr name="Group 25" id="25"/>
            <p:cNvGrpSpPr>
              <a:grpSpLocks noChangeAspect="true"/>
            </p:cNvGrpSpPr>
            <p:nvPr/>
          </p:nvGrpSpPr>
          <p:grpSpPr>
            <a:xfrm rot="0">
              <a:off x="0" y="36208"/>
              <a:ext cx="3702050" cy="740410"/>
              <a:chOff x="0" y="0"/>
              <a:chExt cx="1270000" cy="254000"/>
            </a:xfrm>
          </p:grpSpPr>
          <p:sp>
            <p:nvSpPr>
              <p:cNvPr name="Freeform 26" id="26"/>
              <p:cNvSpPr/>
              <p:nvPr/>
            </p:nvSpPr>
            <p:spPr>
              <a:xfrm>
                <a:off x="-6272" y="-204"/>
                <a:ext cx="1282545" cy="254407"/>
              </a:xfrm>
              <a:custGeom>
                <a:avLst/>
                <a:gdLst/>
                <a:ahLst/>
                <a:cxnLst/>
                <a:rect r="r" b="b" t="t" l="l"/>
                <a:pathLst>
                  <a:path h="254407" w="1282545">
                    <a:moveTo>
                      <a:pt x="133272" y="204"/>
                    </a:moveTo>
                    <a:lnTo>
                      <a:pt x="1149272" y="204"/>
                    </a:lnTo>
                    <a:cubicBezTo>
                      <a:pt x="1194780" y="0"/>
                      <a:pt x="1236918" y="24162"/>
                      <a:pt x="1259732" y="63539"/>
                    </a:cubicBezTo>
                    <a:cubicBezTo>
                      <a:pt x="1282544" y="102917"/>
                      <a:pt x="1282544" y="151491"/>
                      <a:pt x="1259732" y="190869"/>
                    </a:cubicBezTo>
                    <a:cubicBezTo>
                      <a:pt x="1236918" y="230246"/>
                      <a:pt x="1194780" y="254408"/>
                      <a:pt x="1149272" y="254204"/>
                    </a:cubicBezTo>
                    <a:lnTo>
                      <a:pt x="133272" y="254204"/>
                    </a:lnTo>
                    <a:cubicBezTo>
                      <a:pt x="87764" y="254408"/>
                      <a:pt x="45625" y="230246"/>
                      <a:pt x="22812" y="190869"/>
                    </a:cubicBezTo>
                    <a:cubicBezTo>
                      <a:pt x="0" y="151491"/>
                      <a:pt x="0" y="102917"/>
                      <a:pt x="22812" y="63539"/>
                    </a:cubicBezTo>
                    <a:cubicBezTo>
                      <a:pt x="45625" y="24162"/>
                      <a:pt x="87764" y="0"/>
                      <a:pt x="133272" y="204"/>
                    </a:cubicBezTo>
                    <a:close/>
                  </a:path>
                </a:pathLst>
              </a:custGeom>
              <a:solidFill>
                <a:srgbClr val="F4F4F4">
                  <a:alpha val="65882"/>
                </a:srgbClr>
              </a:solidFill>
            </p:spPr>
          </p:sp>
          <p:sp>
            <p:nvSpPr>
              <p:cNvPr name="Freeform 27" id="27"/>
              <p:cNvSpPr/>
              <p:nvPr/>
            </p:nvSpPr>
            <p:spPr>
              <a:xfrm>
                <a:off x="-6272" y="-204"/>
                <a:ext cx="1180945" cy="254407"/>
              </a:xfrm>
              <a:custGeom>
                <a:avLst/>
                <a:gdLst/>
                <a:ahLst/>
                <a:cxnLst/>
                <a:rect r="r" b="b" t="t" l="l"/>
                <a:pathLst>
                  <a:path h="254407" w="1180945">
                    <a:moveTo>
                      <a:pt x="133272" y="204"/>
                    </a:moveTo>
                    <a:lnTo>
                      <a:pt x="1047672" y="204"/>
                    </a:lnTo>
                    <a:cubicBezTo>
                      <a:pt x="1093180" y="0"/>
                      <a:pt x="1135318" y="24162"/>
                      <a:pt x="1158132" y="63539"/>
                    </a:cubicBezTo>
                    <a:cubicBezTo>
                      <a:pt x="1180944" y="102917"/>
                      <a:pt x="1180944" y="151491"/>
                      <a:pt x="1158132" y="190869"/>
                    </a:cubicBezTo>
                    <a:cubicBezTo>
                      <a:pt x="1135318" y="230246"/>
                      <a:pt x="1093180" y="254408"/>
                      <a:pt x="1047672" y="254204"/>
                    </a:cubicBezTo>
                    <a:lnTo>
                      <a:pt x="133272" y="254204"/>
                    </a:lnTo>
                    <a:cubicBezTo>
                      <a:pt x="87764" y="254408"/>
                      <a:pt x="45625" y="230246"/>
                      <a:pt x="22812" y="190869"/>
                    </a:cubicBezTo>
                    <a:cubicBezTo>
                      <a:pt x="0" y="151491"/>
                      <a:pt x="0" y="102917"/>
                      <a:pt x="22812" y="63539"/>
                    </a:cubicBezTo>
                    <a:cubicBezTo>
                      <a:pt x="45625" y="24162"/>
                      <a:pt x="87764" y="0"/>
                      <a:pt x="133272" y="204"/>
                    </a:cubicBezTo>
                    <a:close/>
                  </a:path>
                </a:pathLst>
              </a:custGeom>
              <a:solidFill>
                <a:srgbClr val="43EF97">
                  <a:alpha val="65882"/>
                </a:srgbClr>
              </a:solidFill>
            </p:spPr>
          </p:sp>
        </p:grpSp>
      </p:grpSp>
      <p:sp>
        <p:nvSpPr>
          <p:cNvPr name="TextBox 28" id="28"/>
          <p:cNvSpPr txBox="true"/>
          <p:nvPr/>
        </p:nvSpPr>
        <p:spPr>
          <a:xfrm rot="0">
            <a:off x="6421790" y="4735731"/>
            <a:ext cx="6160239" cy="339001"/>
          </a:xfrm>
          <a:prstGeom prst="rect">
            <a:avLst/>
          </a:prstGeom>
        </p:spPr>
        <p:txBody>
          <a:bodyPr anchor="t" rtlCol="false" tIns="0" lIns="0" bIns="0" rIns="0">
            <a:spAutoFit/>
          </a:bodyPr>
          <a:lstStyle/>
          <a:p>
            <a:pPr>
              <a:lnSpc>
                <a:spcPts val="2730"/>
              </a:lnSpc>
            </a:pPr>
            <a:r>
              <a:rPr lang="en-US" sz="2100">
                <a:solidFill>
                  <a:srgbClr val="071742"/>
                </a:solidFill>
                <a:latin typeface="Libre Franklin Black"/>
              </a:rPr>
              <a:t>Users made successful payments</a:t>
            </a:r>
          </a:p>
        </p:txBody>
      </p:sp>
      <p:grpSp>
        <p:nvGrpSpPr>
          <p:cNvPr name="Group 29" id="29"/>
          <p:cNvGrpSpPr/>
          <p:nvPr/>
        </p:nvGrpSpPr>
        <p:grpSpPr>
          <a:xfrm rot="0">
            <a:off x="2060519" y="5683198"/>
            <a:ext cx="4060847" cy="609620"/>
            <a:chOff x="0" y="0"/>
            <a:chExt cx="5414462" cy="812827"/>
          </a:xfrm>
        </p:grpSpPr>
        <p:sp>
          <p:nvSpPr>
            <p:cNvPr name="TextBox 30" id="30"/>
            <p:cNvSpPr txBox="true"/>
            <p:nvPr/>
          </p:nvSpPr>
          <p:spPr>
            <a:xfrm rot="0">
              <a:off x="3887152" y="-85725"/>
              <a:ext cx="1527310" cy="898552"/>
            </a:xfrm>
            <a:prstGeom prst="rect">
              <a:avLst/>
            </a:prstGeom>
          </p:spPr>
          <p:txBody>
            <a:bodyPr anchor="t" rtlCol="false" tIns="0" lIns="0" bIns="0" rIns="0">
              <a:spAutoFit/>
            </a:bodyPr>
            <a:lstStyle/>
            <a:p>
              <a:pPr algn="l">
                <a:lnSpc>
                  <a:spcPts val="5600"/>
                </a:lnSpc>
              </a:pPr>
              <a:r>
                <a:rPr lang="en-US" sz="4000">
                  <a:solidFill>
                    <a:srgbClr val="071742">
                      <a:alpha val="65882"/>
                    </a:srgbClr>
                  </a:solidFill>
                  <a:latin typeface="Libre Franklin Medium"/>
                </a:rPr>
                <a:t>65%</a:t>
              </a:r>
            </a:p>
          </p:txBody>
        </p:sp>
        <p:grpSp>
          <p:nvGrpSpPr>
            <p:cNvPr name="Group 31" id="31"/>
            <p:cNvGrpSpPr>
              <a:grpSpLocks noChangeAspect="true"/>
            </p:cNvGrpSpPr>
            <p:nvPr/>
          </p:nvGrpSpPr>
          <p:grpSpPr>
            <a:xfrm rot="0">
              <a:off x="0" y="36208"/>
              <a:ext cx="3702050" cy="740410"/>
              <a:chOff x="0" y="0"/>
              <a:chExt cx="1270000" cy="254000"/>
            </a:xfrm>
          </p:grpSpPr>
          <p:sp>
            <p:nvSpPr>
              <p:cNvPr name="Freeform 32" id="32"/>
              <p:cNvSpPr/>
              <p:nvPr/>
            </p:nvSpPr>
            <p:spPr>
              <a:xfrm>
                <a:off x="-6272" y="-204"/>
                <a:ext cx="1282545" cy="254407"/>
              </a:xfrm>
              <a:custGeom>
                <a:avLst/>
                <a:gdLst/>
                <a:ahLst/>
                <a:cxnLst/>
                <a:rect r="r" b="b" t="t" l="l"/>
                <a:pathLst>
                  <a:path h="254407" w="1282545">
                    <a:moveTo>
                      <a:pt x="133272" y="204"/>
                    </a:moveTo>
                    <a:lnTo>
                      <a:pt x="1149272" y="204"/>
                    </a:lnTo>
                    <a:cubicBezTo>
                      <a:pt x="1194780" y="0"/>
                      <a:pt x="1236918" y="24162"/>
                      <a:pt x="1259732" y="63539"/>
                    </a:cubicBezTo>
                    <a:cubicBezTo>
                      <a:pt x="1282544" y="102917"/>
                      <a:pt x="1282544" y="151491"/>
                      <a:pt x="1259732" y="190869"/>
                    </a:cubicBezTo>
                    <a:cubicBezTo>
                      <a:pt x="1236918" y="230246"/>
                      <a:pt x="1194780" y="254408"/>
                      <a:pt x="1149272" y="254204"/>
                    </a:cubicBezTo>
                    <a:lnTo>
                      <a:pt x="133272" y="254204"/>
                    </a:lnTo>
                    <a:cubicBezTo>
                      <a:pt x="87764" y="254408"/>
                      <a:pt x="45625" y="230246"/>
                      <a:pt x="22812" y="190869"/>
                    </a:cubicBezTo>
                    <a:cubicBezTo>
                      <a:pt x="0" y="151491"/>
                      <a:pt x="0" y="102917"/>
                      <a:pt x="22812" y="63539"/>
                    </a:cubicBezTo>
                    <a:cubicBezTo>
                      <a:pt x="45625" y="24162"/>
                      <a:pt x="87764" y="0"/>
                      <a:pt x="133272" y="204"/>
                    </a:cubicBezTo>
                    <a:close/>
                  </a:path>
                </a:pathLst>
              </a:custGeom>
              <a:solidFill>
                <a:srgbClr val="F4F4F4">
                  <a:alpha val="65882"/>
                </a:srgbClr>
              </a:solidFill>
            </p:spPr>
          </p:sp>
          <p:sp>
            <p:nvSpPr>
              <p:cNvPr name="Freeform 33" id="33"/>
              <p:cNvSpPr/>
              <p:nvPr/>
            </p:nvSpPr>
            <p:spPr>
              <a:xfrm>
                <a:off x="-6272" y="-204"/>
                <a:ext cx="838045" cy="254407"/>
              </a:xfrm>
              <a:custGeom>
                <a:avLst/>
                <a:gdLst/>
                <a:ahLst/>
                <a:cxnLst/>
                <a:rect r="r" b="b" t="t" l="l"/>
                <a:pathLst>
                  <a:path h="254407" w="838045">
                    <a:moveTo>
                      <a:pt x="133272" y="204"/>
                    </a:moveTo>
                    <a:lnTo>
                      <a:pt x="704772" y="204"/>
                    </a:lnTo>
                    <a:cubicBezTo>
                      <a:pt x="750280" y="0"/>
                      <a:pt x="792419" y="24162"/>
                      <a:pt x="815231" y="63539"/>
                    </a:cubicBezTo>
                    <a:cubicBezTo>
                      <a:pt x="838044" y="102917"/>
                      <a:pt x="838044" y="151491"/>
                      <a:pt x="815231" y="190869"/>
                    </a:cubicBezTo>
                    <a:cubicBezTo>
                      <a:pt x="792419" y="230246"/>
                      <a:pt x="750280" y="254408"/>
                      <a:pt x="704772" y="254204"/>
                    </a:cubicBezTo>
                    <a:lnTo>
                      <a:pt x="133272" y="254204"/>
                    </a:lnTo>
                    <a:cubicBezTo>
                      <a:pt x="87764" y="254408"/>
                      <a:pt x="45625" y="230246"/>
                      <a:pt x="22812" y="190869"/>
                    </a:cubicBezTo>
                    <a:cubicBezTo>
                      <a:pt x="0" y="151491"/>
                      <a:pt x="0" y="102917"/>
                      <a:pt x="22812" y="63539"/>
                    </a:cubicBezTo>
                    <a:cubicBezTo>
                      <a:pt x="45625" y="24162"/>
                      <a:pt x="87764" y="0"/>
                      <a:pt x="133272" y="204"/>
                    </a:cubicBezTo>
                    <a:close/>
                  </a:path>
                </a:pathLst>
              </a:custGeom>
              <a:solidFill>
                <a:srgbClr val="26BDE2">
                  <a:alpha val="65882"/>
                </a:srgbClr>
              </a:solidFill>
            </p:spPr>
          </p:sp>
        </p:grpSp>
      </p:grpSp>
      <p:sp>
        <p:nvSpPr>
          <p:cNvPr name="TextBox 34" id="34"/>
          <p:cNvSpPr txBox="true"/>
          <p:nvPr/>
        </p:nvSpPr>
        <p:spPr>
          <a:xfrm rot="0">
            <a:off x="6421790" y="5808983"/>
            <a:ext cx="6160239" cy="339001"/>
          </a:xfrm>
          <a:prstGeom prst="rect">
            <a:avLst/>
          </a:prstGeom>
        </p:spPr>
        <p:txBody>
          <a:bodyPr anchor="t" rtlCol="false" tIns="0" lIns="0" bIns="0" rIns="0">
            <a:spAutoFit/>
          </a:bodyPr>
          <a:lstStyle/>
          <a:p>
            <a:pPr>
              <a:lnSpc>
                <a:spcPts val="2730"/>
              </a:lnSpc>
            </a:pPr>
            <a:r>
              <a:rPr lang="en-US" sz="2100">
                <a:solidFill>
                  <a:srgbClr val="071742"/>
                </a:solidFill>
                <a:latin typeface="Libre Franklin Black"/>
              </a:rPr>
              <a:t>Users finished trial without calcellation</a:t>
            </a:r>
          </a:p>
        </p:txBody>
      </p:sp>
      <p:grpSp>
        <p:nvGrpSpPr>
          <p:cNvPr name="Group 35" id="35"/>
          <p:cNvGrpSpPr/>
          <p:nvPr/>
        </p:nvGrpSpPr>
        <p:grpSpPr>
          <a:xfrm rot="0">
            <a:off x="2060519" y="6711898"/>
            <a:ext cx="4165985" cy="609620"/>
            <a:chOff x="0" y="0"/>
            <a:chExt cx="5554646" cy="812827"/>
          </a:xfrm>
        </p:grpSpPr>
        <p:sp>
          <p:nvSpPr>
            <p:cNvPr name="TextBox 36" id="36"/>
            <p:cNvSpPr txBox="true"/>
            <p:nvPr/>
          </p:nvSpPr>
          <p:spPr>
            <a:xfrm rot="0">
              <a:off x="3887152" y="-85725"/>
              <a:ext cx="1667494" cy="898552"/>
            </a:xfrm>
            <a:prstGeom prst="rect">
              <a:avLst/>
            </a:prstGeom>
          </p:spPr>
          <p:txBody>
            <a:bodyPr anchor="t" rtlCol="false" tIns="0" lIns="0" bIns="0" rIns="0">
              <a:spAutoFit/>
            </a:bodyPr>
            <a:lstStyle/>
            <a:p>
              <a:pPr algn="l">
                <a:lnSpc>
                  <a:spcPts val="5600"/>
                </a:lnSpc>
              </a:pPr>
              <a:r>
                <a:rPr lang="en-US" sz="4000">
                  <a:solidFill>
                    <a:srgbClr val="071742">
                      <a:alpha val="65882"/>
                    </a:srgbClr>
                  </a:solidFill>
                  <a:latin typeface="Libre Franklin Medium"/>
                </a:rPr>
                <a:t>3.9%</a:t>
              </a:r>
            </a:p>
          </p:txBody>
        </p:sp>
        <p:grpSp>
          <p:nvGrpSpPr>
            <p:cNvPr name="Group 37" id="37"/>
            <p:cNvGrpSpPr>
              <a:grpSpLocks noChangeAspect="true"/>
            </p:cNvGrpSpPr>
            <p:nvPr/>
          </p:nvGrpSpPr>
          <p:grpSpPr>
            <a:xfrm rot="0">
              <a:off x="0" y="36208"/>
              <a:ext cx="3702050" cy="740410"/>
              <a:chOff x="0" y="0"/>
              <a:chExt cx="1270000" cy="254000"/>
            </a:xfrm>
          </p:grpSpPr>
          <p:sp>
            <p:nvSpPr>
              <p:cNvPr name="Freeform 38" id="38"/>
              <p:cNvSpPr/>
              <p:nvPr/>
            </p:nvSpPr>
            <p:spPr>
              <a:xfrm>
                <a:off x="-6272" y="-204"/>
                <a:ext cx="1282545" cy="254407"/>
              </a:xfrm>
              <a:custGeom>
                <a:avLst/>
                <a:gdLst/>
                <a:ahLst/>
                <a:cxnLst/>
                <a:rect r="r" b="b" t="t" l="l"/>
                <a:pathLst>
                  <a:path h="254407" w="1282545">
                    <a:moveTo>
                      <a:pt x="133272" y="204"/>
                    </a:moveTo>
                    <a:lnTo>
                      <a:pt x="1149272" y="204"/>
                    </a:lnTo>
                    <a:cubicBezTo>
                      <a:pt x="1194780" y="0"/>
                      <a:pt x="1236918" y="24162"/>
                      <a:pt x="1259732" y="63539"/>
                    </a:cubicBezTo>
                    <a:cubicBezTo>
                      <a:pt x="1282544" y="102917"/>
                      <a:pt x="1282544" y="151491"/>
                      <a:pt x="1259732" y="190869"/>
                    </a:cubicBezTo>
                    <a:cubicBezTo>
                      <a:pt x="1236918" y="230246"/>
                      <a:pt x="1194780" y="254408"/>
                      <a:pt x="1149272" y="254204"/>
                    </a:cubicBezTo>
                    <a:lnTo>
                      <a:pt x="133272" y="254204"/>
                    </a:lnTo>
                    <a:cubicBezTo>
                      <a:pt x="87764" y="254408"/>
                      <a:pt x="45625" y="230246"/>
                      <a:pt x="22812" y="190869"/>
                    </a:cubicBezTo>
                    <a:cubicBezTo>
                      <a:pt x="0" y="151491"/>
                      <a:pt x="0" y="102917"/>
                      <a:pt x="22812" y="63539"/>
                    </a:cubicBezTo>
                    <a:cubicBezTo>
                      <a:pt x="45625" y="24162"/>
                      <a:pt x="87764" y="0"/>
                      <a:pt x="133272" y="204"/>
                    </a:cubicBezTo>
                    <a:close/>
                  </a:path>
                </a:pathLst>
              </a:custGeom>
              <a:solidFill>
                <a:srgbClr val="F4F4F4">
                  <a:alpha val="65882"/>
                </a:srgbClr>
              </a:solidFill>
            </p:spPr>
          </p:sp>
          <p:sp>
            <p:nvSpPr>
              <p:cNvPr name="Freeform 39" id="39"/>
              <p:cNvSpPr/>
              <p:nvPr/>
            </p:nvSpPr>
            <p:spPr>
              <a:xfrm>
                <a:off x="-6272" y="-204"/>
                <a:ext cx="266545" cy="254407"/>
              </a:xfrm>
              <a:custGeom>
                <a:avLst/>
                <a:gdLst/>
                <a:ahLst/>
                <a:cxnLst/>
                <a:rect r="r" b="b" t="t" l="l"/>
                <a:pathLst>
                  <a:path h="254407" w="266545">
                    <a:moveTo>
                      <a:pt x="133272" y="204"/>
                    </a:moveTo>
                    <a:lnTo>
                      <a:pt x="133272" y="204"/>
                    </a:lnTo>
                    <a:cubicBezTo>
                      <a:pt x="178780" y="0"/>
                      <a:pt x="220919" y="24162"/>
                      <a:pt x="243732" y="63539"/>
                    </a:cubicBezTo>
                    <a:cubicBezTo>
                      <a:pt x="266544" y="102917"/>
                      <a:pt x="266544" y="151491"/>
                      <a:pt x="243732" y="190869"/>
                    </a:cubicBezTo>
                    <a:cubicBezTo>
                      <a:pt x="220919" y="230246"/>
                      <a:pt x="178780" y="254408"/>
                      <a:pt x="133272" y="254204"/>
                    </a:cubicBezTo>
                    <a:lnTo>
                      <a:pt x="133272" y="254204"/>
                    </a:lnTo>
                    <a:cubicBezTo>
                      <a:pt x="87764" y="254408"/>
                      <a:pt x="45625" y="230246"/>
                      <a:pt x="22812" y="190869"/>
                    </a:cubicBezTo>
                    <a:cubicBezTo>
                      <a:pt x="0" y="151491"/>
                      <a:pt x="0" y="102917"/>
                      <a:pt x="22812" y="63539"/>
                    </a:cubicBezTo>
                    <a:cubicBezTo>
                      <a:pt x="45625" y="24162"/>
                      <a:pt x="87764" y="0"/>
                      <a:pt x="133272" y="204"/>
                    </a:cubicBezTo>
                    <a:close/>
                  </a:path>
                </a:pathLst>
              </a:custGeom>
              <a:solidFill>
                <a:srgbClr val="43EF97">
                  <a:alpha val="65882"/>
                </a:srgbClr>
              </a:solidFill>
            </p:spPr>
          </p:sp>
        </p:grpSp>
      </p:grpSp>
      <p:sp>
        <p:nvSpPr>
          <p:cNvPr name="TextBox 40" id="40"/>
          <p:cNvSpPr txBox="true"/>
          <p:nvPr/>
        </p:nvSpPr>
        <p:spPr>
          <a:xfrm rot="0">
            <a:off x="6421790" y="6837683"/>
            <a:ext cx="6160239" cy="339001"/>
          </a:xfrm>
          <a:prstGeom prst="rect">
            <a:avLst/>
          </a:prstGeom>
        </p:spPr>
        <p:txBody>
          <a:bodyPr anchor="t" rtlCol="false" tIns="0" lIns="0" bIns="0" rIns="0">
            <a:spAutoFit/>
          </a:bodyPr>
          <a:lstStyle/>
          <a:p>
            <a:pPr>
              <a:lnSpc>
                <a:spcPts val="2730"/>
              </a:lnSpc>
            </a:pPr>
            <a:r>
              <a:rPr lang="en-US" sz="2100">
                <a:solidFill>
                  <a:srgbClr val="071742"/>
                </a:solidFill>
                <a:latin typeface="Libre Franklin Black"/>
              </a:rPr>
              <a:t>Users requested refund after trial</a:t>
            </a:r>
          </a:p>
        </p:txBody>
      </p:sp>
      <p:grpSp>
        <p:nvGrpSpPr>
          <p:cNvPr name="Group 41" id="41"/>
          <p:cNvGrpSpPr/>
          <p:nvPr/>
        </p:nvGrpSpPr>
        <p:grpSpPr>
          <a:xfrm rot="536574">
            <a:off x="1707284" y="-5542938"/>
            <a:ext cx="12923412" cy="9741172"/>
            <a:chOff x="0" y="0"/>
            <a:chExt cx="17231216" cy="12988230"/>
          </a:xfrm>
        </p:grpSpPr>
        <p:pic>
          <p:nvPicPr>
            <p:cNvPr name="Picture 42" id="4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0" y="2143140"/>
              <a:ext cx="10845090" cy="10845090"/>
            </a:xfrm>
            <a:prstGeom prst="rect">
              <a:avLst/>
            </a:prstGeom>
          </p:spPr>
        </p:pic>
        <p:pic>
          <p:nvPicPr>
            <p:cNvPr name="Picture 43" id="4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6386126" y="0"/>
              <a:ext cx="10845090" cy="10845090"/>
            </a:xfrm>
            <a:prstGeom prst="rect">
              <a:avLst/>
            </a:prstGeom>
          </p:spPr>
        </p:pic>
      </p:grpSp>
      <p:grpSp>
        <p:nvGrpSpPr>
          <p:cNvPr name="Group 44" id="44"/>
          <p:cNvGrpSpPr/>
          <p:nvPr/>
        </p:nvGrpSpPr>
        <p:grpSpPr>
          <a:xfrm rot="0">
            <a:off x="2066678" y="8110924"/>
            <a:ext cx="6102311" cy="1147376"/>
            <a:chOff x="0" y="0"/>
            <a:chExt cx="8136415" cy="1529834"/>
          </a:xfrm>
        </p:grpSpPr>
        <p:pic>
          <p:nvPicPr>
            <p:cNvPr name="Picture 45" id="45"/>
            <p:cNvPicPr>
              <a:picLocks noChangeAspect="true"/>
            </p:cNvPicPr>
            <p:nvPr/>
          </p:nvPicPr>
          <p:blipFill>
            <a:blip r:embed="rId8">
              <a:alphaModFix amt="9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0" y="0"/>
              <a:ext cx="1164154" cy="1164154"/>
            </a:xfrm>
            <a:prstGeom prst="rect">
              <a:avLst/>
            </a:prstGeom>
          </p:spPr>
        </p:pic>
        <p:sp>
          <p:nvSpPr>
            <p:cNvPr name="TextBox 46" id="46"/>
            <p:cNvSpPr txBox="true"/>
            <p:nvPr/>
          </p:nvSpPr>
          <p:spPr>
            <a:xfrm rot="0">
              <a:off x="582077" y="549138"/>
              <a:ext cx="7554338" cy="512302"/>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a:rPr>
                <a:t>14.15 days</a:t>
              </a:r>
            </a:p>
          </p:txBody>
        </p:sp>
        <p:sp>
          <p:nvSpPr>
            <p:cNvPr name="TextBox 47" id="47"/>
            <p:cNvSpPr txBox="true"/>
            <p:nvPr/>
          </p:nvSpPr>
          <p:spPr>
            <a:xfrm rot="0">
              <a:off x="582077" y="1126054"/>
              <a:ext cx="7554338" cy="403781"/>
            </a:xfrm>
            <a:prstGeom prst="rect">
              <a:avLst/>
            </a:prstGeom>
          </p:spPr>
          <p:txBody>
            <a:bodyPr anchor="t" rtlCol="false" tIns="0" lIns="0" bIns="0" rIns="0">
              <a:spAutoFit/>
            </a:bodyPr>
            <a:lstStyle/>
            <a:p>
              <a:pPr>
                <a:lnSpc>
                  <a:spcPts val="2519"/>
                </a:lnSpc>
              </a:pPr>
              <a:r>
                <a:rPr lang="en-US" sz="1800">
                  <a:solidFill>
                    <a:srgbClr val="000000"/>
                  </a:solidFill>
                  <a:latin typeface="Libre Franklin Light"/>
                </a:rPr>
                <a:t>Average account life, creation to cancellation</a:t>
              </a:r>
            </a:p>
          </p:txBody>
        </p:sp>
      </p:grpSp>
      <p:grpSp>
        <p:nvGrpSpPr>
          <p:cNvPr name="Group 48" id="48"/>
          <p:cNvGrpSpPr/>
          <p:nvPr/>
        </p:nvGrpSpPr>
        <p:grpSpPr>
          <a:xfrm rot="0">
            <a:off x="7686428" y="8110924"/>
            <a:ext cx="6102311" cy="1147376"/>
            <a:chOff x="0" y="0"/>
            <a:chExt cx="8136415" cy="1529834"/>
          </a:xfrm>
        </p:grpSpPr>
        <p:pic>
          <p:nvPicPr>
            <p:cNvPr name="Picture 49" id="49"/>
            <p:cNvPicPr>
              <a:picLocks noChangeAspect="true"/>
            </p:cNvPicPr>
            <p:nvPr/>
          </p:nvPicPr>
          <p:blipFill>
            <a:blip r:embed="rId8">
              <a:alphaModFix amt="98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0" y="0"/>
              <a:ext cx="1164154" cy="1164154"/>
            </a:xfrm>
            <a:prstGeom prst="rect">
              <a:avLst/>
            </a:prstGeom>
          </p:spPr>
        </p:pic>
        <p:sp>
          <p:nvSpPr>
            <p:cNvPr name="TextBox 50" id="50"/>
            <p:cNvSpPr txBox="true"/>
            <p:nvPr/>
          </p:nvSpPr>
          <p:spPr>
            <a:xfrm rot="0">
              <a:off x="582077" y="549138"/>
              <a:ext cx="7554338" cy="512302"/>
            </a:xfrm>
            <a:prstGeom prst="rect">
              <a:avLst/>
            </a:prstGeom>
          </p:spPr>
          <p:txBody>
            <a:bodyPr anchor="t" rtlCol="false" tIns="0" lIns="0" bIns="0" rIns="0">
              <a:spAutoFit/>
            </a:bodyPr>
            <a:lstStyle/>
            <a:p>
              <a:pPr>
                <a:lnSpc>
                  <a:spcPts val="3486"/>
                </a:lnSpc>
              </a:pPr>
              <a:r>
                <a:rPr lang="en-US" sz="2100">
                  <a:solidFill>
                    <a:srgbClr val="071742"/>
                  </a:solidFill>
                  <a:latin typeface="Libre Franklin Black"/>
                </a:rPr>
                <a:t>1.56 UAE dirham</a:t>
              </a:r>
            </a:p>
          </p:txBody>
        </p:sp>
        <p:sp>
          <p:nvSpPr>
            <p:cNvPr name="TextBox 51" id="51"/>
            <p:cNvSpPr txBox="true"/>
            <p:nvPr/>
          </p:nvSpPr>
          <p:spPr>
            <a:xfrm rot="0">
              <a:off x="582077" y="1126054"/>
              <a:ext cx="7554338" cy="403781"/>
            </a:xfrm>
            <a:prstGeom prst="rect">
              <a:avLst/>
            </a:prstGeom>
          </p:spPr>
          <p:txBody>
            <a:bodyPr anchor="t" rtlCol="false" tIns="0" lIns="0" bIns="0" rIns="0">
              <a:spAutoFit/>
            </a:bodyPr>
            <a:lstStyle/>
            <a:p>
              <a:pPr>
                <a:lnSpc>
                  <a:spcPts val="2519"/>
                </a:lnSpc>
              </a:pPr>
              <a:r>
                <a:rPr lang="en-US" sz="1800">
                  <a:solidFill>
                    <a:srgbClr val="000000"/>
                  </a:solidFill>
                  <a:latin typeface="Libre Franklin Light"/>
                </a:rPr>
                <a:t>Average net revenue from each subscriber</a:t>
              </a:r>
            </a:p>
          </p:txBody>
        </p:sp>
      </p:grpSp>
      <p:sp>
        <p:nvSpPr>
          <p:cNvPr name="TextBox 52" id="52"/>
          <p:cNvSpPr txBox="true"/>
          <p:nvPr/>
        </p:nvSpPr>
        <p:spPr>
          <a:xfrm rot="0">
            <a:off x="13514327" y="8505587"/>
            <a:ext cx="2678735" cy="339001"/>
          </a:xfrm>
          <a:prstGeom prst="rect">
            <a:avLst/>
          </a:prstGeom>
        </p:spPr>
        <p:txBody>
          <a:bodyPr anchor="t" rtlCol="false" tIns="0" lIns="0" bIns="0" rIns="0">
            <a:spAutoFit/>
          </a:bodyPr>
          <a:lstStyle/>
          <a:p>
            <a:pPr algn="ctr">
              <a:lnSpc>
                <a:spcPts val="2730"/>
              </a:lnSpc>
            </a:pPr>
            <a:r>
              <a:rPr lang="en-US" sz="2100">
                <a:solidFill>
                  <a:srgbClr val="071742"/>
                </a:solidFill>
                <a:latin typeface="Libre Franklin Black"/>
              </a:rPr>
              <a:t>Payment Type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368611" y="-4619258"/>
            <a:ext cx="8133818" cy="813381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63199" y="1028700"/>
            <a:ext cx="495793" cy="42908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703470" y="1762386"/>
            <a:ext cx="8133818" cy="8133818"/>
          </a:xfrm>
          <a:prstGeom prst="rect">
            <a:avLst/>
          </a:prstGeom>
        </p:spPr>
      </p:pic>
      <p:grpSp>
        <p:nvGrpSpPr>
          <p:cNvPr name="Group 5" id="5"/>
          <p:cNvGrpSpPr/>
          <p:nvPr/>
        </p:nvGrpSpPr>
        <p:grpSpPr>
          <a:xfrm rot="0">
            <a:off x="17324493" y="9486218"/>
            <a:ext cx="369047" cy="141579"/>
            <a:chOff x="0" y="0"/>
            <a:chExt cx="1118932" cy="429260"/>
          </a:xfrm>
        </p:grpSpPr>
        <p:sp>
          <p:nvSpPr>
            <p:cNvPr name="Freeform 6" id="6"/>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sp>
        <p:nvSpPr>
          <p:cNvPr name="TextBox 7" id="7"/>
          <p:cNvSpPr txBox="true"/>
          <p:nvPr/>
        </p:nvSpPr>
        <p:spPr>
          <a:xfrm rot="0">
            <a:off x="1698298" y="1714761"/>
            <a:ext cx="5434866" cy="2750066"/>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Segmentation K-means Modeling</a:t>
            </a:r>
          </a:p>
        </p:txBody>
      </p:sp>
      <p:sp>
        <p:nvSpPr>
          <p:cNvPr name="TextBox 8" id="8"/>
          <p:cNvSpPr txBox="true"/>
          <p:nvPr/>
        </p:nvSpPr>
        <p:spPr>
          <a:xfrm rot="-5400000">
            <a:off x="-2776047" y="5512219"/>
            <a:ext cx="6985327"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grpSp>
        <p:nvGrpSpPr>
          <p:cNvPr name="Group 9" id="9"/>
          <p:cNvGrpSpPr/>
          <p:nvPr/>
        </p:nvGrpSpPr>
        <p:grpSpPr>
          <a:xfrm rot="0">
            <a:off x="1360225" y="5626762"/>
            <a:ext cx="5434866" cy="3694114"/>
            <a:chOff x="0" y="0"/>
            <a:chExt cx="7246488" cy="4925486"/>
          </a:xfrm>
        </p:grpSpPr>
        <p:pic>
          <p:nvPicPr>
            <p:cNvPr name="Picture 10" id="10"/>
            <p:cNvPicPr>
              <a:picLocks noChangeAspect="true"/>
            </p:cNvPicPr>
            <p:nvPr/>
          </p:nvPicPr>
          <p:blipFill>
            <a:blip r:embed="rId8"/>
            <a:srcRect l="0" t="0" r="0" b="0"/>
            <a:stretch>
              <a:fillRect/>
            </a:stretch>
          </p:blipFill>
          <p:spPr>
            <a:xfrm flipH="false" flipV="false" rot="0">
              <a:off x="0" y="0"/>
              <a:ext cx="7246488" cy="4925486"/>
            </a:xfrm>
            <a:prstGeom prst="rect">
              <a:avLst/>
            </a:prstGeom>
          </p:spPr>
        </p:pic>
        <p:sp>
          <p:nvSpPr>
            <p:cNvPr name="AutoShape 11" id="11"/>
            <p:cNvSpPr/>
            <p:nvPr/>
          </p:nvSpPr>
          <p:spPr>
            <a:xfrm rot="8411582">
              <a:off x="2810702" y="1997953"/>
              <a:ext cx="1392495" cy="0"/>
            </a:xfrm>
            <a:prstGeom prst="line">
              <a:avLst/>
            </a:prstGeom>
            <a:ln cap="rnd" w="38100">
              <a:solidFill>
                <a:srgbClr val="000000"/>
              </a:solidFill>
              <a:prstDash val="solid"/>
              <a:headEnd type="none" len="sm" w="sm"/>
              <a:tailEnd type="triangle" len="med" w="lg"/>
            </a:ln>
          </p:spPr>
        </p:sp>
        <p:grpSp>
          <p:nvGrpSpPr>
            <p:cNvPr name="Group 12" id="12"/>
            <p:cNvGrpSpPr/>
            <p:nvPr/>
          </p:nvGrpSpPr>
          <p:grpSpPr>
            <a:xfrm rot="0">
              <a:off x="2404383" y="2389988"/>
              <a:ext cx="544543" cy="544543"/>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EF97">
                  <a:alpha val="38824"/>
                </a:srgbClr>
              </a:solidFill>
            </p:spPr>
          </p:sp>
        </p:grpSp>
        <p:sp>
          <p:nvSpPr>
            <p:cNvPr name="TextBox 14" id="14"/>
            <p:cNvSpPr txBox="true"/>
            <p:nvPr/>
          </p:nvSpPr>
          <p:spPr>
            <a:xfrm rot="0">
              <a:off x="4041810" y="1102670"/>
              <a:ext cx="635000" cy="453959"/>
            </a:xfrm>
            <a:prstGeom prst="rect">
              <a:avLst/>
            </a:prstGeom>
          </p:spPr>
          <p:txBody>
            <a:bodyPr anchor="t" rtlCol="false" tIns="0" lIns="0" bIns="0" rIns="0">
              <a:spAutoFit/>
            </a:bodyPr>
            <a:lstStyle/>
            <a:p>
              <a:pPr algn="ctr">
                <a:lnSpc>
                  <a:spcPts val="2800"/>
                </a:lnSpc>
              </a:pPr>
              <a:r>
                <a:rPr lang="en-US" sz="2000">
                  <a:solidFill>
                    <a:srgbClr val="000000"/>
                  </a:solidFill>
                  <a:latin typeface="Libre Franklin Light"/>
                </a:rPr>
                <a:t>K=3</a:t>
              </a:r>
            </a:p>
          </p:txBody>
        </p:sp>
      </p:grpSp>
      <p:grpSp>
        <p:nvGrpSpPr>
          <p:cNvPr name="Group 15" id="15"/>
          <p:cNvGrpSpPr/>
          <p:nvPr/>
        </p:nvGrpSpPr>
        <p:grpSpPr>
          <a:xfrm rot="0">
            <a:off x="7495385" y="964740"/>
            <a:ext cx="9763915" cy="8293560"/>
            <a:chOff x="0" y="0"/>
            <a:chExt cx="13018554" cy="11058081"/>
          </a:xfrm>
        </p:grpSpPr>
        <p:pic>
          <p:nvPicPr>
            <p:cNvPr name="Picture 16" id="16"/>
            <p:cNvPicPr>
              <a:picLocks noChangeAspect="true"/>
            </p:cNvPicPr>
            <p:nvPr/>
          </p:nvPicPr>
          <p:blipFill>
            <a:blip r:embed="rId9">
              <a:alphaModFix amt="98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0800000">
              <a:off x="0" y="3164691"/>
              <a:ext cx="1164154" cy="1164154"/>
            </a:xfrm>
            <a:prstGeom prst="rect">
              <a:avLst/>
            </a:prstGeom>
          </p:spPr>
        </p:pic>
        <p:sp>
          <p:nvSpPr>
            <p:cNvPr name="TextBox 17" id="17"/>
            <p:cNvSpPr txBox="true"/>
            <p:nvPr/>
          </p:nvSpPr>
          <p:spPr>
            <a:xfrm rot="0">
              <a:off x="582077" y="3704304"/>
              <a:ext cx="12436477" cy="542018"/>
            </a:xfrm>
            <a:prstGeom prst="rect">
              <a:avLst/>
            </a:prstGeom>
          </p:spPr>
          <p:txBody>
            <a:bodyPr anchor="t" rtlCol="false" tIns="0" lIns="0" bIns="0" rIns="0">
              <a:spAutoFit/>
            </a:bodyPr>
            <a:lstStyle/>
            <a:p>
              <a:pPr>
                <a:lnSpc>
                  <a:spcPts val="3651"/>
                </a:lnSpc>
              </a:pPr>
              <a:r>
                <a:rPr lang="en-US" sz="2199">
                  <a:solidFill>
                    <a:srgbClr val="071742"/>
                  </a:solidFill>
                  <a:latin typeface="Libre Franklin Black"/>
                </a:rPr>
                <a:t>Features Used</a:t>
              </a:r>
            </a:p>
          </p:txBody>
        </p:sp>
        <p:sp>
          <p:nvSpPr>
            <p:cNvPr name="TextBox 18" id="18"/>
            <p:cNvSpPr txBox="true"/>
            <p:nvPr/>
          </p:nvSpPr>
          <p:spPr>
            <a:xfrm rot="0">
              <a:off x="0" y="4611978"/>
              <a:ext cx="12436477" cy="3762904"/>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000000"/>
                  </a:solidFill>
                  <a:latin typeface="Libre Franklin Light Bold"/>
                </a:rPr>
                <a:t>Age: </a:t>
              </a:r>
              <a:r>
                <a:rPr lang="en-US" sz="1999">
                  <a:solidFill>
                    <a:srgbClr val="000000"/>
                  </a:solidFill>
                  <a:latin typeface="Libre Franklin Light"/>
                </a:rPr>
                <a:t>16-100 </a:t>
              </a:r>
            </a:p>
            <a:p>
              <a:pPr marL="431799" indent="-215899" lvl="1">
                <a:lnSpc>
                  <a:spcPts val="2799"/>
                </a:lnSpc>
                <a:buFont typeface="Arial"/>
                <a:buChar char="•"/>
              </a:pPr>
              <a:r>
                <a:rPr lang="en-US" sz="1999">
                  <a:solidFill>
                    <a:srgbClr val="000000"/>
                  </a:solidFill>
                  <a:latin typeface="Libre Franklin Light Bold"/>
                </a:rPr>
                <a:t>Weekly Consumption Hour: </a:t>
              </a:r>
              <a:r>
                <a:rPr lang="en-US" sz="1999">
                  <a:solidFill>
                    <a:srgbClr val="000000"/>
                  </a:solidFill>
                  <a:latin typeface="Libre Franklin Light"/>
                </a:rPr>
                <a:t>1-77 hours/week</a:t>
              </a:r>
            </a:p>
            <a:p>
              <a:pPr marL="431799" indent="-215899" lvl="1">
                <a:lnSpc>
                  <a:spcPts val="2799"/>
                </a:lnSpc>
                <a:buFont typeface="Arial"/>
                <a:buChar char="•"/>
              </a:pPr>
              <a:r>
                <a:rPr lang="en-US" sz="1999">
                  <a:solidFill>
                    <a:srgbClr val="000000"/>
                  </a:solidFill>
                  <a:latin typeface="Libre Franklin Light Bold"/>
                </a:rPr>
                <a:t>Gender: </a:t>
              </a:r>
              <a:r>
                <a:rPr lang="en-US" sz="1999">
                  <a:solidFill>
                    <a:srgbClr val="000000"/>
                  </a:solidFill>
                  <a:latin typeface="Libre Franklin Light"/>
                </a:rPr>
                <a:t>Female, Male</a:t>
              </a:r>
            </a:p>
            <a:p>
              <a:pPr marL="431799" indent="-215899" lvl="1">
                <a:lnSpc>
                  <a:spcPts val="2799"/>
                </a:lnSpc>
                <a:buFont typeface="Arial"/>
                <a:buChar char="•"/>
              </a:pPr>
              <a:r>
                <a:rPr lang="en-US" sz="1999">
                  <a:solidFill>
                    <a:srgbClr val="000000"/>
                  </a:solidFill>
                  <a:latin typeface="Libre Franklin Light Bold"/>
                </a:rPr>
                <a:t>Operation System:</a:t>
              </a:r>
              <a:r>
                <a:rPr lang="en-US" sz="1999">
                  <a:solidFill>
                    <a:srgbClr val="000000"/>
                  </a:solidFill>
                  <a:latin typeface="Libre Franklin Light"/>
                </a:rPr>
                <a:t> Android, iOS</a:t>
              </a:r>
            </a:p>
            <a:p>
              <a:pPr marL="431799" indent="-215899" lvl="1">
                <a:lnSpc>
                  <a:spcPts val="2799"/>
                </a:lnSpc>
                <a:buFont typeface="Arial"/>
                <a:buChar char="•"/>
              </a:pPr>
              <a:r>
                <a:rPr lang="en-US" sz="1999">
                  <a:solidFill>
                    <a:srgbClr val="000000"/>
                  </a:solidFill>
                  <a:latin typeface="Libre Franklin Light Bold"/>
                </a:rPr>
                <a:t>Internet Package Type: </a:t>
              </a:r>
              <a:r>
                <a:rPr lang="en-US" sz="1999">
                  <a:solidFill>
                    <a:srgbClr val="000000"/>
                  </a:solidFill>
                  <a:latin typeface="Libre Franklin Light"/>
                </a:rPr>
                <a:t>Base, Economy, Enhanced</a:t>
              </a:r>
            </a:p>
            <a:p>
              <a:pPr marL="431799" indent="-215899" lvl="1">
                <a:lnSpc>
                  <a:spcPts val="2799"/>
                </a:lnSpc>
                <a:buFont typeface="Arial"/>
                <a:buChar char="•"/>
              </a:pPr>
              <a:r>
                <a:rPr lang="en-US" sz="1999">
                  <a:solidFill>
                    <a:srgbClr val="000000"/>
                  </a:solidFill>
                  <a:latin typeface="Libre Franklin Light Bold"/>
                </a:rPr>
                <a:t>Preferred Genre: </a:t>
              </a:r>
              <a:r>
                <a:rPr lang="en-US" sz="1999">
                  <a:solidFill>
                    <a:srgbClr val="000000"/>
                  </a:solidFill>
                  <a:latin typeface="Libre Franklin Light"/>
                </a:rPr>
                <a:t>Comedy, Drama, Regional, International, Other</a:t>
              </a:r>
            </a:p>
            <a:p>
              <a:pPr marL="431799" indent="-215899" lvl="1">
                <a:lnSpc>
                  <a:spcPts val="2799"/>
                </a:lnSpc>
                <a:buFont typeface="Arial"/>
                <a:buChar char="•"/>
              </a:pPr>
              <a:r>
                <a:rPr lang="en-US" sz="1999">
                  <a:solidFill>
                    <a:srgbClr val="000000"/>
                  </a:solidFill>
                  <a:latin typeface="Libre Franklin Light Bold"/>
                </a:rPr>
                <a:t>Intend Use: </a:t>
              </a:r>
              <a:r>
                <a:rPr lang="en-US" sz="1999">
                  <a:solidFill>
                    <a:srgbClr val="000000"/>
                  </a:solidFill>
                  <a:latin typeface="Libre Franklin Light"/>
                </a:rPr>
                <a:t>Access to exclusive content, Replace OTT, Supplement OTT, Expand regional access, Expand international access, Education, Other</a:t>
              </a:r>
            </a:p>
          </p:txBody>
        </p:sp>
        <p:pic>
          <p:nvPicPr>
            <p:cNvPr name="Picture 19" id="19"/>
            <p:cNvPicPr>
              <a:picLocks noChangeAspect="true"/>
            </p:cNvPicPr>
            <p:nvPr/>
          </p:nvPicPr>
          <p:blipFill>
            <a:blip r:embed="rId9">
              <a:alphaModFix amt="98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0800000">
              <a:off x="0" y="0"/>
              <a:ext cx="1164154" cy="1164154"/>
            </a:xfrm>
            <a:prstGeom prst="rect">
              <a:avLst/>
            </a:prstGeom>
          </p:spPr>
        </p:pic>
        <p:sp>
          <p:nvSpPr>
            <p:cNvPr name="TextBox 20" id="20"/>
            <p:cNvSpPr txBox="true"/>
            <p:nvPr/>
          </p:nvSpPr>
          <p:spPr>
            <a:xfrm rot="0">
              <a:off x="582077" y="539613"/>
              <a:ext cx="8862565" cy="542018"/>
            </a:xfrm>
            <a:prstGeom prst="rect">
              <a:avLst/>
            </a:prstGeom>
          </p:spPr>
          <p:txBody>
            <a:bodyPr anchor="t" rtlCol="false" tIns="0" lIns="0" bIns="0" rIns="0">
              <a:spAutoFit/>
            </a:bodyPr>
            <a:lstStyle/>
            <a:p>
              <a:pPr>
                <a:lnSpc>
                  <a:spcPts val="3651"/>
                </a:lnSpc>
              </a:pPr>
              <a:r>
                <a:rPr lang="en-US" sz="2199">
                  <a:solidFill>
                    <a:srgbClr val="071742"/>
                  </a:solidFill>
                  <a:latin typeface="Libre Franklin Black"/>
                </a:rPr>
                <a:t>Data Preprocessing</a:t>
              </a:r>
            </a:p>
          </p:txBody>
        </p:sp>
        <p:sp>
          <p:nvSpPr>
            <p:cNvPr name="TextBox 21" id="21"/>
            <p:cNvSpPr txBox="true"/>
            <p:nvPr/>
          </p:nvSpPr>
          <p:spPr>
            <a:xfrm rot="0">
              <a:off x="0" y="1492425"/>
              <a:ext cx="9764092" cy="1392568"/>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000000"/>
                  </a:solidFill>
                  <a:latin typeface="Libre Franklin Light"/>
                </a:rPr>
                <a:t> Unreasonable data points and null values are removed</a:t>
              </a:r>
            </a:p>
            <a:p>
              <a:pPr marL="431799" indent="-215899" lvl="1">
                <a:lnSpc>
                  <a:spcPts val="2799"/>
                </a:lnSpc>
                <a:buFont typeface="Arial"/>
                <a:buChar char="•"/>
              </a:pPr>
              <a:r>
                <a:rPr lang="en-US" sz="1999">
                  <a:solidFill>
                    <a:srgbClr val="000000"/>
                  </a:solidFill>
                  <a:latin typeface="Libre Franklin Light"/>
                </a:rPr>
                <a:t> Categorical variables are dummied for modeling</a:t>
              </a:r>
            </a:p>
            <a:p>
              <a:pPr marL="431799" indent="-215899" lvl="1">
                <a:lnSpc>
                  <a:spcPts val="2799"/>
                </a:lnSpc>
                <a:buFont typeface="Arial"/>
                <a:buChar char="•"/>
              </a:pPr>
              <a:r>
                <a:rPr lang="en-US" sz="1999">
                  <a:solidFill>
                    <a:srgbClr val="000000"/>
                  </a:solidFill>
                  <a:latin typeface="Libre Franklin Light"/>
                </a:rPr>
                <a:t> Standard scaler to numerical features for modeling</a:t>
              </a:r>
            </a:p>
          </p:txBody>
        </p:sp>
        <p:pic>
          <p:nvPicPr>
            <p:cNvPr name="Picture 22" id="22"/>
            <p:cNvPicPr>
              <a:picLocks noChangeAspect="true"/>
            </p:cNvPicPr>
            <p:nvPr/>
          </p:nvPicPr>
          <p:blipFill>
            <a:blip r:embed="rId9">
              <a:alphaModFix amt="98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0800000">
              <a:off x="0" y="8647154"/>
              <a:ext cx="1164154" cy="1164154"/>
            </a:xfrm>
            <a:prstGeom prst="rect">
              <a:avLst/>
            </a:prstGeom>
          </p:spPr>
        </p:pic>
        <p:sp>
          <p:nvSpPr>
            <p:cNvPr name="TextBox 23" id="23"/>
            <p:cNvSpPr txBox="true"/>
            <p:nvPr/>
          </p:nvSpPr>
          <p:spPr>
            <a:xfrm rot="0">
              <a:off x="582077" y="9186767"/>
              <a:ext cx="8862565" cy="542018"/>
            </a:xfrm>
            <a:prstGeom prst="rect">
              <a:avLst/>
            </a:prstGeom>
          </p:spPr>
          <p:txBody>
            <a:bodyPr anchor="t" rtlCol="false" tIns="0" lIns="0" bIns="0" rIns="0">
              <a:spAutoFit/>
            </a:bodyPr>
            <a:lstStyle/>
            <a:p>
              <a:pPr>
                <a:lnSpc>
                  <a:spcPts val="3651"/>
                </a:lnSpc>
              </a:pPr>
              <a:r>
                <a:rPr lang="en-US" sz="2199">
                  <a:solidFill>
                    <a:srgbClr val="071742"/>
                  </a:solidFill>
                  <a:latin typeface="Libre Franklin Black"/>
                </a:rPr>
                <a:t>Elbow Method </a:t>
              </a:r>
            </a:p>
          </p:txBody>
        </p:sp>
        <p:sp>
          <p:nvSpPr>
            <p:cNvPr name="TextBox 24" id="24"/>
            <p:cNvSpPr txBox="true"/>
            <p:nvPr/>
          </p:nvSpPr>
          <p:spPr>
            <a:xfrm rot="0">
              <a:off x="0" y="10139579"/>
              <a:ext cx="9764092" cy="918501"/>
            </a:xfrm>
            <a:prstGeom prst="rect">
              <a:avLst/>
            </a:prstGeom>
          </p:spPr>
          <p:txBody>
            <a:bodyPr anchor="t" rtlCol="false" tIns="0" lIns="0" bIns="0" rIns="0">
              <a:spAutoFit/>
            </a:bodyPr>
            <a:lstStyle/>
            <a:p>
              <a:pPr marL="431799" indent="-215899" lvl="1">
                <a:lnSpc>
                  <a:spcPts val="2799"/>
                </a:lnSpc>
                <a:buFont typeface="Arial"/>
                <a:buChar char="•"/>
              </a:pPr>
              <a:r>
                <a:rPr lang="en-US" sz="1999">
                  <a:solidFill>
                    <a:srgbClr val="000000"/>
                  </a:solidFill>
                  <a:latin typeface="Libre Franklin Light"/>
                </a:rPr>
                <a:t> k=3 indicates the turning point from a steep to a flat slope</a:t>
              </a:r>
            </a:p>
            <a:p>
              <a:pPr marL="431799" indent="-215899" lvl="1">
                <a:lnSpc>
                  <a:spcPts val="2799"/>
                </a:lnSpc>
                <a:buFont typeface="Arial"/>
                <a:buChar char="•"/>
              </a:pPr>
              <a:r>
                <a:rPr lang="en-US" sz="1999">
                  <a:solidFill>
                    <a:srgbClr val="000000"/>
                  </a:solidFill>
                  <a:latin typeface="Libre Franklin Light"/>
                </a:rPr>
                <a:t>Therefore there will be 3 clusters of customers</a:t>
              </a:r>
            </a:p>
          </p:txBody>
        </p:sp>
      </p:grpSp>
      <p:sp>
        <p:nvSpPr>
          <p:cNvPr name="TextBox 25" id="25"/>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07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92391" y="2346152"/>
            <a:ext cx="8133818" cy="8133818"/>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150349" y="6758261"/>
            <a:ext cx="8133818" cy="8133818"/>
          </a:xfrm>
          <a:prstGeom prst="rect">
            <a:avLst/>
          </a:prstGeom>
        </p:spPr>
      </p:pic>
      <p:sp>
        <p:nvSpPr>
          <p:cNvPr name="AutoShape 4" id="4"/>
          <p:cNvSpPr/>
          <p:nvPr/>
        </p:nvSpPr>
        <p:spPr>
          <a:xfrm rot="0">
            <a:off x="1340443" y="5904386"/>
            <a:ext cx="14809849" cy="1361186"/>
          </a:xfrm>
          <a:prstGeom prst="rect">
            <a:avLst/>
          </a:prstGeom>
          <a:solidFill>
            <a:srgbClr val="F4F4F4">
              <a:alpha val="49804"/>
            </a:srgbClr>
          </a:solidFill>
        </p:spPr>
      </p:sp>
      <p:sp>
        <p:nvSpPr>
          <p:cNvPr name="AutoShape 5" id="5"/>
          <p:cNvSpPr/>
          <p:nvPr/>
        </p:nvSpPr>
        <p:spPr>
          <a:xfrm rot="0">
            <a:off x="3533788" y="3784036"/>
            <a:ext cx="12616504" cy="545693"/>
          </a:xfrm>
          <a:prstGeom prst="rect">
            <a:avLst/>
          </a:prstGeom>
          <a:solidFill>
            <a:srgbClr val="071742"/>
          </a:solidFill>
        </p:spPr>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63199" y="1028700"/>
            <a:ext cx="495793" cy="429087"/>
          </a:xfrm>
          <a:prstGeom prst="rect">
            <a:avLst/>
          </a:prstGeom>
        </p:spPr>
      </p:pic>
      <p:grpSp>
        <p:nvGrpSpPr>
          <p:cNvPr name="Group 7" id="7"/>
          <p:cNvGrpSpPr/>
          <p:nvPr/>
        </p:nvGrpSpPr>
        <p:grpSpPr>
          <a:xfrm rot="0">
            <a:off x="17324493" y="9486218"/>
            <a:ext cx="369047" cy="141579"/>
            <a:chOff x="0" y="0"/>
            <a:chExt cx="1118932" cy="429260"/>
          </a:xfrm>
        </p:grpSpPr>
        <p:sp>
          <p:nvSpPr>
            <p:cNvPr name="Freeform 8" id="8"/>
            <p:cNvSpPr/>
            <p:nvPr/>
          </p:nvSpPr>
          <p:spPr>
            <a:xfrm>
              <a:off x="0" y="-5080"/>
              <a:ext cx="1118932" cy="434340"/>
            </a:xfrm>
            <a:custGeom>
              <a:avLst/>
              <a:gdLst/>
              <a:ahLst/>
              <a:cxnLst/>
              <a:rect r="r" b="b" t="t" l="l"/>
              <a:pathLst>
                <a:path h="434340" w="1118932">
                  <a:moveTo>
                    <a:pt x="1101152" y="187960"/>
                  </a:moveTo>
                  <a:lnTo>
                    <a:pt x="839532" y="11430"/>
                  </a:lnTo>
                  <a:cubicBezTo>
                    <a:pt x="821752" y="0"/>
                    <a:pt x="798892" y="3810"/>
                    <a:pt x="786192" y="21590"/>
                  </a:cubicBezTo>
                  <a:cubicBezTo>
                    <a:pt x="774762" y="39370"/>
                    <a:pt x="778572" y="62230"/>
                    <a:pt x="796352" y="74930"/>
                  </a:cubicBezTo>
                  <a:lnTo>
                    <a:pt x="955102" y="181610"/>
                  </a:lnTo>
                  <a:lnTo>
                    <a:pt x="0" y="181610"/>
                  </a:lnTo>
                  <a:lnTo>
                    <a:pt x="0" y="257810"/>
                  </a:lnTo>
                  <a:lnTo>
                    <a:pt x="955102" y="257810"/>
                  </a:lnTo>
                  <a:lnTo>
                    <a:pt x="796352" y="364490"/>
                  </a:lnTo>
                  <a:cubicBezTo>
                    <a:pt x="778572" y="375920"/>
                    <a:pt x="774762" y="400050"/>
                    <a:pt x="786192" y="417830"/>
                  </a:cubicBezTo>
                  <a:cubicBezTo>
                    <a:pt x="793812" y="429260"/>
                    <a:pt x="805242" y="434340"/>
                    <a:pt x="817942" y="434340"/>
                  </a:cubicBezTo>
                  <a:cubicBezTo>
                    <a:pt x="825562" y="434340"/>
                    <a:pt x="833182" y="431800"/>
                    <a:pt x="839532" y="427990"/>
                  </a:cubicBezTo>
                  <a:lnTo>
                    <a:pt x="1102422" y="251460"/>
                  </a:lnTo>
                  <a:cubicBezTo>
                    <a:pt x="1112582" y="243840"/>
                    <a:pt x="1118932" y="232410"/>
                    <a:pt x="1118932" y="219710"/>
                  </a:cubicBezTo>
                  <a:cubicBezTo>
                    <a:pt x="1118932" y="207010"/>
                    <a:pt x="1112582" y="195580"/>
                    <a:pt x="1101152" y="187960"/>
                  </a:cubicBezTo>
                  <a:close/>
                </a:path>
              </a:pathLst>
            </a:custGeom>
            <a:solidFill>
              <a:srgbClr val="071742"/>
            </a:solidFill>
          </p:spPr>
        </p:sp>
      </p:grpSp>
      <p:sp>
        <p:nvSpPr>
          <p:cNvPr name="TextBox 9" id="9"/>
          <p:cNvSpPr txBox="true"/>
          <p:nvPr/>
        </p:nvSpPr>
        <p:spPr>
          <a:xfrm rot="0">
            <a:off x="1612149" y="1760702"/>
            <a:ext cx="6095548" cy="901025"/>
          </a:xfrm>
          <a:prstGeom prst="rect">
            <a:avLst/>
          </a:prstGeom>
        </p:spPr>
        <p:txBody>
          <a:bodyPr anchor="t" rtlCol="false" tIns="0" lIns="0" bIns="0" rIns="0">
            <a:spAutoFit/>
          </a:bodyPr>
          <a:lstStyle/>
          <a:p>
            <a:pPr>
              <a:lnSpc>
                <a:spcPts val="7280"/>
              </a:lnSpc>
            </a:pPr>
            <a:r>
              <a:rPr lang="en-US" sz="5600">
                <a:solidFill>
                  <a:srgbClr val="071742"/>
                </a:solidFill>
                <a:latin typeface="Libre Franklin Black"/>
              </a:rPr>
              <a:t>Segmentation </a:t>
            </a:r>
          </a:p>
        </p:txBody>
      </p:sp>
      <p:sp>
        <p:nvSpPr>
          <p:cNvPr name="TextBox 10" id="10"/>
          <p:cNvSpPr txBox="true"/>
          <p:nvPr/>
        </p:nvSpPr>
        <p:spPr>
          <a:xfrm rot="0">
            <a:off x="7328973" y="1644477"/>
            <a:ext cx="9255983" cy="1123950"/>
          </a:xfrm>
          <a:prstGeom prst="rect">
            <a:avLst/>
          </a:prstGeom>
        </p:spPr>
        <p:txBody>
          <a:bodyPr anchor="t" rtlCol="false" tIns="0" lIns="0" bIns="0" rIns="0">
            <a:spAutoFit/>
          </a:bodyPr>
          <a:lstStyle/>
          <a:p>
            <a:pPr>
              <a:lnSpc>
                <a:spcPts val="2999"/>
              </a:lnSpc>
            </a:pPr>
            <a:r>
              <a:rPr lang="en-US" sz="1999">
                <a:solidFill>
                  <a:srgbClr val="000000"/>
                </a:solidFill>
                <a:latin typeface="Libre Franklin Light"/>
              </a:rPr>
              <a:t>Mainly target to the Addicted Generation X because Mevod has more customers in this group, and these people also spend more time on Mevod on a weekly basis compare to other segments.</a:t>
            </a:r>
          </a:p>
        </p:txBody>
      </p:sp>
      <p:sp>
        <p:nvSpPr>
          <p:cNvPr name="TextBox 11" id="11"/>
          <p:cNvSpPr txBox="true"/>
          <p:nvPr/>
        </p:nvSpPr>
        <p:spPr>
          <a:xfrm rot="0">
            <a:off x="3935164" y="7646717"/>
            <a:ext cx="3393809" cy="589935"/>
          </a:xfrm>
          <a:prstGeom prst="rect">
            <a:avLst/>
          </a:prstGeom>
        </p:spPr>
        <p:txBody>
          <a:bodyPr anchor="t" rtlCol="false" tIns="0" lIns="0" bIns="0" rIns="0">
            <a:spAutoFit/>
          </a:bodyPr>
          <a:lstStyle/>
          <a:p>
            <a:pPr algn="l" marL="0" indent="0" lvl="0">
              <a:lnSpc>
                <a:spcPts val="2379"/>
              </a:lnSpc>
              <a:spcBef>
                <a:spcPct val="0"/>
              </a:spcBef>
            </a:pPr>
            <a:r>
              <a:rPr lang="en-US" sz="1700">
                <a:solidFill>
                  <a:srgbClr val="000000"/>
                </a:solidFill>
                <a:latin typeface="Libre Franklin Light"/>
              </a:rPr>
              <a:t>Weekly spend 27 hours on our service on average.</a:t>
            </a:r>
          </a:p>
        </p:txBody>
      </p:sp>
      <p:sp>
        <p:nvSpPr>
          <p:cNvPr name="TextBox 12" id="12"/>
          <p:cNvSpPr txBox="true"/>
          <p:nvPr/>
        </p:nvSpPr>
        <p:spPr>
          <a:xfrm rot="0">
            <a:off x="3935164" y="3872750"/>
            <a:ext cx="2782594" cy="339001"/>
          </a:xfrm>
          <a:prstGeom prst="rect">
            <a:avLst/>
          </a:prstGeom>
        </p:spPr>
        <p:txBody>
          <a:bodyPr anchor="t" rtlCol="false" tIns="0" lIns="0" bIns="0" rIns="0">
            <a:spAutoFit/>
          </a:bodyPr>
          <a:lstStyle/>
          <a:p>
            <a:pPr>
              <a:lnSpc>
                <a:spcPts val="2730"/>
              </a:lnSpc>
            </a:pPr>
            <a:r>
              <a:rPr lang="en-US" sz="2100">
                <a:solidFill>
                  <a:srgbClr val="FFFFFF"/>
                </a:solidFill>
                <a:latin typeface="Libre Franklin Black"/>
              </a:rPr>
              <a:t>Comedy Millennials</a:t>
            </a:r>
          </a:p>
        </p:txBody>
      </p:sp>
      <p:sp>
        <p:nvSpPr>
          <p:cNvPr name="TextBox 13" id="13"/>
          <p:cNvSpPr txBox="true"/>
          <p:nvPr/>
        </p:nvSpPr>
        <p:spPr>
          <a:xfrm rot="0">
            <a:off x="8241177" y="7646717"/>
            <a:ext cx="3393809" cy="589935"/>
          </a:xfrm>
          <a:prstGeom prst="rect">
            <a:avLst/>
          </a:prstGeom>
        </p:spPr>
        <p:txBody>
          <a:bodyPr anchor="t" rtlCol="false" tIns="0" lIns="0" bIns="0" rIns="0">
            <a:spAutoFit/>
          </a:bodyPr>
          <a:lstStyle/>
          <a:p>
            <a:pPr algn="l" marL="0" indent="0" lvl="0">
              <a:lnSpc>
                <a:spcPts val="2379"/>
              </a:lnSpc>
              <a:spcBef>
                <a:spcPct val="0"/>
              </a:spcBef>
            </a:pPr>
            <a:r>
              <a:rPr lang="en-US" sz="1700">
                <a:solidFill>
                  <a:srgbClr val="000000"/>
                </a:solidFill>
                <a:latin typeface="Libre Franklin Light"/>
              </a:rPr>
              <a:t>Weekly spend 36 hours on our service on average.</a:t>
            </a:r>
          </a:p>
        </p:txBody>
      </p:sp>
      <p:grpSp>
        <p:nvGrpSpPr>
          <p:cNvPr name="Group 14" id="14"/>
          <p:cNvGrpSpPr/>
          <p:nvPr/>
        </p:nvGrpSpPr>
        <p:grpSpPr>
          <a:xfrm rot="0">
            <a:off x="7979309" y="3523454"/>
            <a:ext cx="2562975" cy="1065932"/>
            <a:chOff x="0" y="0"/>
            <a:chExt cx="1587895" cy="660400"/>
          </a:xfrm>
        </p:grpSpPr>
        <p:sp>
          <p:nvSpPr>
            <p:cNvPr name="Freeform 15" id="15"/>
            <p:cNvSpPr/>
            <p:nvPr/>
          </p:nvSpPr>
          <p:spPr>
            <a:xfrm>
              <a:off x="0" y="0"/>
              <a:ext cx="1587895" cy="660400"/>
            </a:xfrm>
            <a:custGeom>
              <a:avLst/>
              <a:gdLst/>
              <a:ahLst/>
              <a:cxnLst/>
              <a:rect r="r" b="b" t="t" l="l"/>
              <a:pathLst>
                <a:path h="660400" w="1587895">
                  <a:moveTo>
                    <a:pt x="1463435" y="660400"/>
                  </a:moveTo>
                  <a:lnTo>
                    <a:pt x="124460" y="660400"/>
                  </a:lnTo>
                  <a:cubicBezTo>
                    <a:pt x="55880" y="660400"/>
                    <a:pt x="0" y="604520"/>
                    <a:pt x="0" y="535940"/>
                  </a:cubicBezTo>
                  <a:lnTo>
                    <a:pt x="0" y="124460"/>
                  </a:lnTo>
                  <a:cubicBezTo>
                    <a:pt x="0" y="55880"/>
                    <a:pt x="55880" y="0"/>
                    <a:pt x="124460" y="0"/>
                  </a:cubicBezTo>
                  <a:lnTo>
                    <a:pt x="1463435" y="0"/>
                  </a:lnTo>
                  <a:cubicBezTo>
                    <a:pt x="1532015" y="0"/>
                    <a:pt x="1587895" y="55880"/>
                    <a:pt x="1587895" y="124460"/>
                  </a:cubicBezTo>
                  <a:lnTo>
                    <a:pt x="1587895" y="535940"/>
                  </a:lnTo>
                  <a:cubicBezTo>
                    <a:pt x="1587895" y="604520"/>
                    <a:pt x="1532015" y="660400"/>
                    <a:pt x="1463435" y="660400"/>
                  </a:cubicBezTo>
                  <a:close/>
                </a:path>
              </a:pathLst>
            </a:custGeom>
            <a:solidFill>
              <a:srgbClr val="00689D">
                <a:alpha val="29804"/>
              </a:srgbClr>
            </a:solidFill>
          </p:spPr>
        </p:sp>
      </p:grpSp>
      <p:sp>
        <p:nvSpPr>
          <p:cNvPr name="TextBox 16" id="16"/>
          <p:cNvSpPr txBox="true"/>
          <p:nvPr/>
        </p:nvSpPr>
        <p:spPr>
          <a:xfrm rot="0">
            <a:off x="8241177" y="3872750"/>
            <a:ext cx="2916523" cy="339001"/>
          </a:xfrm>
          <a:prstGeom prst="rect">
            <a:avLst/>
          </a:prstGeom>
        </p:spPr>
        <p:txBody>
          <a:bodyPr anchor="t" rtlCol="false" tIns="0" lIns="0" bIns="0" rIns="0">
            <a:spAutoFit/>
          </a:bodyPr>
          <a:lstStyle/>
          <a:p>
            <a:pPr algn="l" marL="0" indent="0" lvl="0">
              <a:lnSpc>
                <a:spcPts val="2730"/>
              </a:lnSpc>
              <a:spcBef>
                <a:spcPct val="0"/>
              </a:spcBef>
            </a:pPr>
            <a:r>
              <a:rPr lang="en-US" sz="2100">
                <a:solidFill>
                  <a:srgbClr val="FFFFFF"/>
                </a:solidFill>
                <a:latin typeface="Libre Franklin Black"/>
              </a:rPr>
              <a:t>Addicted Gen X</a:t>
            </a:r>
          </a:p>
        </p:txBody>
      </p:sp>
      <p:sp>
        <p:nvSpPr>
          <p:cNvPr name="TextBox 17" id="17"/>
          <p:cNvSpPr txBox="true"/>
          <p:nvPr/>
        </p:nvSpPr>
        <p:spPr>
          <a:xfrm rot="0">
            <a:off x="12547190" y="7646717"/>
            <a:ext cx="3393809" cy="589935"/>
          </a:xfrm>
          <a:prstGeom prst="rect">
            <a:avLst/>
          </a:prstGeom>
        </p:spPr>
        <p:txBody>
          <a:bodyPr anchor="t" rtlCol="false" tIns="0" lIns="0" bIns="0" rIns="0">
            <a:spAutoFit/>
          </a:bodyPr>
          <a:lstStyle/>
          <a:p>
            <a:pPr algn="l">
              <a:lnSpc>
                <a:spcPts val="2379"/>
              </a:lnSpc>
            </a:pPr>
            <a:r>
              <a:rPr lang="en-US" sz="1700">
                <a:solidFill>
                  <a:srgbClr val="000000"/>
                </a:solidFill>
                <a:latin typeface="Libre Franklin Light"/>
              </a:rPr>
              <a:t>Weekly spend 26 hours on our service on average.</a:t>
            </a:r>
          </a:p>
        </p:txBody>
      </p:sp>
      <p:sp>
        <p:nvSpPr>
          <p:cNvPr name="TextBox 18" id="18"/>
          <p:cNvSpPr txBox="true"/>
          <p:nvPr/>
        </p:nvSpPr>
        <p:spPr>
          <a:xfrm rot="0">
            <a:off x="12547190" y="3872750"/>
            <a:ext cx="2989676" cy="339001"/>
          </a:xfrm>
          <a:prstGeom prst="rect">
            <a:avLst/>
          </a:prstGeom>
        </p:spPr>
        <p:txBody>
          <a:bodyPr anchor="t" rtlCol="false" tIns="0" lIns="0" bIns="0" rIns="0">
            <a:spAutoFit/>
          </a:bodyPr>
          <a:lstStyle/>
          <a:p>
            <a:pPr algn="l" marL="0" indent="0" lvl="0">
              <a:lnSpc>
                <a:spcPts val="2730"/>
              </a:lnSpc>
              <a:spcBef>
                <a:spcPct val="0"/>
              </a:spcBef>
            </a:pPr>
            <a:r>
              <a:rPr lang="en-US" sz="2100">
                <a:solidFill>
                  <a:srgbClr val="FFFFFF"/>
                </a:solidFill>
                <a:latin typeface="Libre Franklin Black"/>
              </a:rPr>
              <a:t>Drama Lady Boomers</a:t>
            </a:r>
          </a:p>
        </p:txBody>
      </p:sp>
      <p:sp>
        <p:nvSpPr>
          <p:cNvPr name="TextBox 19" id="19"/>
          <p:cNvSpPr txBox="true"/>
          <p:nvPr/>
        </p:nvSpPr>
        <p:spPr>
          <a:xfrm rot="-5400000">
            <a:off x="-2647204" y="5641062"/>
            <a:ext cx="6727640" cy="506835"/>
          </a:xfrm>
          <a:prstGeom prst="rect">
            <a:avLst/>
          </a:prstGeom>
        </p:spPr>
        <p:txBody>
          <a:bodyPr anchor="t" rtlCol="false" tIns="0" lIns="0" bIns="0" rIns="0">
            <a:spAutoFit/>
          </a:bodyPr>
          <a:lstStyle/>
          <a:p>
            <a:pPr>
              <a:lnSpc>
                <a:spcPts val="1680"/>
              </a:lnSpc>
            </a:pPr>
            <a:r>
              <a:rPr lang="en-US" sz="1400">
                <a:solidFill>
                  <a:srgbClr val="071742"/>
                </a:solidFill>
                <a:latin typeface="Libre Franklin Medium"/>
              </a:rPr>
              <a:t>Mevod's Strategy</a:t>
            </a:r>
            <a:r>
              <a:rPr lang="en-US" sz="4437">
                <a:solidFill>
                  <a:srgbClr val="071742"/>
                </a:solidFill>
                <a:latin typeface="Arimo"/>
              </a:rPr>
              <a:t> </a:t>
            </a:r>
          </a:p>
        </p:txBody>
      </p:sp>
      <p:sp>
        <p:nvSpPr>
          <p:cNvPr name="TextBox 20" id="20"/>
          <p:cNvSpPr txBox="true"/>
          <p:nvPr/>
        </p:nvSpPr>
        <p:spPr>
          <a:xfrm rot="0">
            <a:off x="3935164" y="4834245"/>
            <a:ext cx="3393809" cy="589935"/>
          </a:xfrm>
          <a:prstGeom prst="rect">
            <a:avLst/>
          </a:prstGeom>
        </p:spPr>
        <p:txBody>
          <a:bodyPr anchor="t" rtlCol="false" tIns="0" lIns="0" bIns="0" rIns="0">
            <a:spAutoFit/>
          </a:bodyPr>
          <a:lstStyle/>
          <a:p>
            <a:pPr>
              <a:lnSpc>
                <a:spcPts val="2380"/>
              </a:lnSpc>
            </a:pPr>
            <a:r>
              <a:rPr lang="en-US" sz="1700">
                <a:solidFill>
                  <a:srgbClr val="000000"/>
                </a:solidFill>
                <a:latin typeface="Libre Franklin Light"/>
              </a:rPr>
              <a:t>Age of 25-40</a:t>
            </a:r>
          </a:p>
          <a:p>
            <a:pPr algn="l" marL="0" indent="0" lvl="0">
              <a:lnSpc>
                <a:spcPts val="2379"/>
              </a:lnSpc>
              <a:spcBef>
                <a:spcPct val="0"/>
              </a:spcBef>
            </a:pPr>
            <a:r>
              <a:rPr lang="en-US" sz="1700">
                <a:solidFill>
                  <a:srgbClr val="000000"/>
                </a:solidFill>
                <a:latin typeface="Libre Franklin Light"/>
              </a:rPr>
              <a:t>Mostly female</a:t>
            </a:r>
          </a:p>
        </p:txBody>
      </p:sp>
      <p:sp>
        <p:nvSpPr>
          <p:cNvPr name="TextBox 21" id="21"/>
          <p:cNvSpPr txBox="true"/>
          <p:nvPr/>
        </p:nvSpPr>
        <p:spPr>
          <a:xfrm rot="0">
            <a:off x="8241177" y="4834245"/>
            <a:ext cx="3393809" cy="589935"/>
          </a:xfrm>
          <a:prstGeom prst="rect">
            <a:avLst/>
          </a:prstGeom>
        </p:spPr>
        <p:txBody>
          <a:bodyPr anchor="t" rtlCol="false" tIns="0" lIns="0" bIns="0" rIns="0">
            <a:spAutoFit/>
          </a:bodyPr>
          <a:lstStyle/>
          <a:p>
            <a:pPr>
              <a:lnSpc>
                <a:spcPts val="2380"/>
              </a:lnSpc>
            </a:pPr>
            <a:r>
              <a:rPr lang="en-US" sz="1700">
                <a:solidFill>
                  <a:srgbClr val="000000"/>
                </a:solidFill>
                <a:latin typeface="Libre Franklin Light"/>
              </a:rPr>
              <a:t>Age of 41-55</a:t>
            </a:r>
          </a:p>
          <a:p>
            <a:pPr algn="l" marL="0" indent="0" lvl="0">
              <a:lnSpc>
                <a:spcPts val="2379"/>
              </a:lnSpc>
              <a:spcBef>
                <a:spcPct val="0"/>
              </a:spcBef>
            </a:pPr>
            <a:r>
              <a:rPr lang="en-US" sz="1700">
                <a:solidFill>
                  <a:srgbClr val="000000"/>
                </a:solidFill>
                <a:latin typeface="Libre Franklin Light"/>
              </a:rPr>
              <a:t>A mix of male and female</a:t>
            </a:r>
          </a:p>
        </p:txBody>
      </p:sp>
      <p:sp>
        <p:nvSpPr>
          <p:cNvPr name="TextBox 22" id="22"/>
          <p:cNvSpPr txBox="true"/>
          <p:nvPr/>
        </p:nvSpPr>
        <p:spPr>
          <a:xfrm rot="0">
            <a:off x="12547190" y="4834245"/>
            <a:ext cx="3393809" cy="589935"/>
          </a:xfrm>
          <a:prstGeom prst="rect">
            <a:avLst/>
          </a:prstGeom>
        </p:spPr>
        <p:txBody>
          <a:bodyPr anchor="t" rtlCol="false" tIns="0" lIns="0" bIns="0" rIns="0">
            <a:spAutoFit/>
          </a:bodyPr>
          <a:lstStyle/>
          <a:p>
            <a:pPr>
              <a:lnSpc>
                <a:spcPts val="2380"/>
              </a:lnSpc>
            </a:pPr>
            <a:r>
              <a:rPr lang="en-US" sz="1700">
                <a:solidFill>
                  <a:srgbClr val="000000"/>
                </a:solidFill>
                <a:latin typeface="Libre Franklin Light"/>
              </a:rPr>
              <a:t>Age of 56-74</a:t>
            </a:r>
          </a:p>
          <a:p>
            <a:pPr algn="l">
              <a:lnSpc>
                <a:spcPts val="2379"/>
              </a:lnSpc>
            </a:pPr>
            <a:r>
              <a:rPr lang="en-US" sz="1700">
                <a:solidFill>
                  <a:srgbClr val="000000"/>
                </a:solidFill>
                <a:latin typeface="Libre Franklin Light"/>
              </a:rPr>
              <a:t>Mostly female</a:t>
            </a:r>
          </a:p>
        </p:txBody>
      </p:sp>
      <p:sp>
        <p:nvSpPr>
          <p:cNvPr name="TextBox 23" id="23"/>
          <p:cNvSpPr txBox="true"/>
          <p:nvPr/>
        </p:nvSpPr>
        <p:spPr>
          <a:xfrm rot="0">
            <a:off x="1612149" y="4985380"/>
            <a:ext cx="1694100" cy="287665"/>
          </a:xfrm>
          <a:prstGeom prst="rect">
            <a:avLst/>
          </a:prstGeom>
        </p:spPr>
        <p:txBody>
          <a:bodyPr anchor="t" rtlCol="false" tIns="0" lIns="0" bIns="0" rIns="0">
            <a:spAutoFit/>
          </a:bodyPr>
          <a:lstStyle/>
          <a:p>
            <a:pPr algn="l" marL="0" indent="0" lvl="0">
              <a:lnSpc>
                <a:spcPts val="2379"/>
              </a:lnSpc>
              <a:spcBef>
                <a:spcPct val="0"/>
              </a:spcBef>
            </a:pPr>
            <a:r>
              <a:rPr lang="en-US" sz="1700">
                <a:solidFill>
                  <a:srgbClr val="000000"/>
                </a:solidFill>
                <a:latin typeface="Libre Franklin Medium"/>
              </a:rPr>
              <a:t>Demographics</a:t>
            </a:r>
          </a:p>
        </p:txBody>
      </p:sp>
      <p:sp>
        <p:nvSpPr>
          <p:cNvPr name="TextBox 24" id="24"/>
          <p:cNvSpPr txBox="true"/>
          <p:nvPr/>
        </p:nvSpPr>
        <p:spPr>
          <a:xfrm rot="0">
            <a:off x="1612149" y="7797852"/>
            <a:ext cx="1694100" cy="287665"/>
          </a:xfrm>
          <a:prstGeom prst="rect">
            <a:avLst/>
          </a:prstGeom>
        </p:spPr>
        <p:txBody>
          <a:bodyPr anchor="t" rtlCol="false" tIns="0" lIns="0" bIns="0" rIns="0">
            <a:spAutoFit/>
          </a:bodyPr>
          <a:lstStyle/>
          <a:p>
            <a:pPr algn="l" marL="0" indent="0" lvl="0">
              <a:lnSpc>
                <a:spcPts val="2379"/>
              </a:lnSpc>
              <a:spcBef>
                <a:spcPct val="0"/>
              </a:spcBef>
            </a:pPr>
            <a:r>
              <a:rPr lang="en-US" sz="1700">
                <a:solidFill>
                  <a:srgbClr val="000000"/>
                </a:solidFill>
                <a:latin typeface="Libre Franklin Medium"/>
              </a:rPr>
              <a:t>Behavioral</a:t>
            </a:r>
          </a:p>
        </p:txBody>
      </p:sp>
      <p:sp>
        <p:nvSpPr>
          <p:cNvPr name="TextBox 25" id="25"/>
          <p:cNvSpPr txBox="true"/>
          <p:nvPr/>
        </p:nvSpPr>
        <p:spPr>
          <a:xfrm rot="0">
            <a:off x="3935164" y="6124589"/>
            <a:ext cx="3393809" cy="892205"/>
          </a:xfrm>
          <a:prstGeom prst="rect">
            <a:avLst/>
          </a:prstGeom>
        </p:spPr>
        <p:txBody>
          <a:bodyPr anchor="t" rtlCol="false" tIns="0" lIns="0" bIns="0" rIns="0">
            <a:spAutoFit/>
          </a:bodyPr>
          <a:lstStyle/>
          <a:p>
            <a:pPr>
              <a:lnSpc>
                <a:spcPts val="2380"/>
              </a:lnSpc>
            </a:pPr>
            <a:r>
              <a:rPr lang="en-US" sz="1700">
                <a:solidFill>
                  <a:srgbClr val="000000"/>
                </a:solidFill>
                <a:latin typeface="Libre Franklin Light"/>
              </a:rPr>
              <a:t>Only watch comedy</a:t>
            </a:r>
          </a:p>
          <a:p>
            <a:pPr algn="l" marL="0" indent="0" lvl="0">
              <a:lnSpc>
                <a:spcPts val="2379"/>
              </a:lnSpc>
              <a:spcBef>
                <a:spcPct val="0"/>
              </a:spcBef>
            </a:pPr>
            <a:r>
              <a:rPr lang="en-US" sz="1700">
                <a:solidFill>
                  <a:srgbClr val="000000"/>
                </a:solidFill>
                <a:latin typeface="Libre Franklin Light"/>
              </a:rPr>
              <a:t>Intend usage is to replace OTT, but also to our exclusive content</a:t>
            </a:r>
          </a:p>
        </p:txBody>
      </p:sp>
      <p:sp>
        <p:nvSpPr>
          <p:cNvPr name="TextBox 26" id="26"/>
          <p:cNvSpPr txBox="true"/>
          <p:nvPr/>
        </p:nvSpPr>
        <p:spPr>
          <a:xfrm rot="0">
            <a:off x="8241177" y="6124589"/>
            <a:ext cx="3393809" cy="892205"/>
          </a:xfrm>
          <a:prstGeom prst="rect">
            <a:avLst/>
          </a:prstGeom>
        </p:spPr>
        <p:txBody>
          <a:bodyPr anchor="t" rtlCol="false" tIns="0" lIns="0" bIns="0" rIns="0">
            <a:spAutoFit/>
          </a:bodyPr>
          <a:lstStyle/>
          <a:p>
            <a:pPr>
              <a:lnSpc>
                <a:spcPts val="2380"/>
              </a:lnSpc>
            </a:pPr>
            <a:r>
              <a:rPr lang="en-US" sz="1700">
                <a:solidFill>
                  <a:srgbClr val="000000"/>
                </a:solidFill>
                <a:latin typeface="Libre Franklin Light"/>
              </a:rPr>
              <a:t>Watch comedy and some drama</a:t>
            </a:r>
          </a:p>
          <a:p>
            <a:pPr algn="l" marL="0" indent="0" lvl="0">
              <a:lnSpc>
                <a:spcPts val="2379"/>
              </a:lnSpc>
              <a:spcBef>
                <a:spcPct val="0"/>
              </a:spcBef>
            </a:pPr>
            <a:r>
              <a:rPr lang="en-US" sz="1700">
                <a:solidFill>
                  <a:srgbClr val="000000"/>
                </a:solidFill>
                <a:latin typeface="Libre Franklin Light"/>
              </a:rPr>
              <a:t>Intend to access to exclusive content</a:t>
            </a:r>
          </a:p>
        </p:txBody>
      </p:sp>
      <p:sp>
        <p:nvSpPr>
          <p:cNvPr name="TextBox 27" id="27"/>
          <p:cNvSpPr txBox="true"/>
          <p:nvPr/>
        </p:nvSpPr>
        <p:spPr>
          <a:xfrm rot="0">
            <a:off x="12547190" y="6124589"/>
            <a:ext cx="3393809" cy="892205"/>
          </a:xfrm>
          <a:prstGeom prst="rect">
            <a:avLst/>
          </a:prstGeom>
        </p:spPr>
        <p:txBody>
          <a:bodyPr anchor="t" rtlCol="false" tIns="0" lIns="0" bIns="0" rIns="0">
            <a:spAutoFit/>
          </a:bodyPr>
          <a:lstStyle/>
          <a:p>
            <a:pPr>
              <a:lnSpc>
                <a:spcPts val="2380"/>
              </a:lnSpc>
            </a:pPr>
            <a:r>
              <a:rPr lang="en-US" sz="1700">
                <a:solidFill>
                  <a:srgbClr val="000000"/>
                </a:solidFill>
                <a:latin typeface="Libre Franklin Light"/>
              </a:rPr>
              <a:t>Watch comedy and drama</a:t>
            </a:r>
          </a:p>
          <a:p>
            <a:pPr algn="l">
              <a:lnSpc>
                <a:spcPts val="2379"/>
              </a:lnSpc>
            </a:pPr>
            <a:r>
              <a:rPr lang="en-US" sz="1700">
                <a:solidFill>
                  <a:srgbClr val="000000"/>
                </a:solidFill>
                <a:latin typeface="Libre Franklin Light"/>
              </a:rPr>
              <a:t>Intend to access to exclusive content</a:t>
            </a:r>
          </a:p>
        </p:txBody>
      </p:sp>
      <p:sp>
        <p:nvSpPr>
          <p:cNvPr name="TextBox 28" id="28"/>
          <p:cNvSpPr txBox="true"/>
          <p:nvPr/>
        </p:nvSpPr>
        <p:spPr>
          <a:xfrm rot="0">
            <a:off x="1612149" y="6426859"/>
            <a:ext cx="1694100" cy="287665"/>
          </a:xfrm>
          <a:prstGeom prst="rect">
            <a:avLst/>
          </a:prstGeom>
        </p:spPr>
        <p:txBody>
          <a:bodyPr anchor="t" rtlCol="false" tIns="0" lIns="0" bIns="0" rIns="0">
            <a:spAutoFit/>
          </a:bodyPr>
          <a:lstStyle/>
          <a:p>
            <a:pPr algn="l" marL="0" indent="0" lvl="0">
              <a:lnSpc>
                <a:spcPts val="2379"/>
              </a:lnSpc>
              <a:spcBef>
                <a:spcPct val="0"/>
              </a:spcBef>
            </a:pPr>
            <a:r>
              <a:rPr lang="en-US" sz="1700">
                <a:solidFill>
                  <a:srgbClr val="000000"/>
                </a:solidFill>
                <a:latin typeface="Libre Franklin Medium"/>
              </a:rPr>
              <a:t>Psychographics</a:t>
            </a:r>
          </a:p>
        </p:txBody>
      </p:sp>
      <p:sp>
        <p:nvSpPr>
          <p:cNvPr name="TextBox 29" id="29"/>
          <p:cNvSpPr txBox="true"/>
          <p:nvPr/>
        </p:nvSpPr>
        <p:spPr>
          <a:xfrm rot="0">
            <a:off x="16193062" y="990600"/>
            <a:ext cx="1500477" cy="419001"/>
          </a:xfrm>
          <a:prstGeom prst="rect">
            <a:avLst/>
          </a:prstGeom>
        </p:spPr>
        <p:txBody>
          <a:bodyPr anchor="t" rtlCol="false" tIns="0" lIns="0" bIns="0" rIns="0">
            <a:spAutoFit/>
          </a:bodyPr>
          <a:lstStyle/>
          <a:p>
            <a:pPr algn="r">
              <a:lnSpc>
                <a:spcPts val="3499"/>
              </a:lnSpc>
            </a:pPr>
            <a:r>
              <a:rPr lang="en-US" sz="2499">
                <a:solidFill>
                  <a:srgbClr val="071742"/>
                </a:solidFill>
                <a:latin typeface="Libre Franklin Bold"/>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DAEyOVp1EbQ</dc:identifier>
  <dcterms:modified xsi:type="dcterms:W3CDTF">2011-08-01T06:04:30Z</dcterms:modified>
  <cp:revision>1</cp:revision>
  <dc:title>Xinran_Xie_Marketing_Final_20211213</dc:title>
</cp:coreProperties>
</file>